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embeddedFontLst>
    <p:embeddedFont>
      <p:font typeface="Calibri" panose="020F0502020204030204" pitchFamily="34" charset="0"/>
      <p:regular r:id="rId23"/>
      <p:bold r:id="rId24"/>
      <p:italic r:id="rId25"/>
      <p:boldItalic r:id="rId26"/>
    </p:embeddedFont>
    <p:embeddedFont>
      <p:font typeface="DM Sans" panose="020B0604020202020204" charset="0"/>
      <p:regular r:id="rId27"/>
    </p:embeddedFont>
    <p:embeddedFont>
      <p:font typeface="Libre Baskerville" panose="020B0604020202020204" charset="0"/>
      <p:regular r:id="rId28"/>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5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054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735911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09850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61220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533599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187062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270213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302256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261266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585631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522035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38394"/>
            <a:ext cx="7556421" cy="2835116"/>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Классификация угроз безопасности в протоколах межсетевого взаимодействия</a:t>
            </a:r>
            <a:endParaRPr lang="en-US" sz="4450" dirty="0"/>
          </a:p>
        </p:txBody>
      </p:sp>
      <p:sp>
        <p:nvSpPr>
          <p:cNvPr id="4" name="Text 1"/>
          <p:cNvSpPr/>
          <p:nvPr/>
        </p:nvSpPr>
        <p:spPr>
          <a:xfrm>
            <a:off x="793790" y="4613672"/>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Существует множество видов классификации угроз безопасности, реализуемых с использованием протоколов межсетевого взаимодействия. Наиболее интересной представляется классификация по уровням стека протоколов TCP/IP, который включает канальный, сетевой, транспортный и прикладной уровни.</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69225" y="368737"/>
            <a:ext cx="5310902" cy="419100"/>
          </a:xfrm>
          <a:prstGeom prst="rect">
            <a:avLst/>
          </a:prstGeom>
          <a:noFill/>
          <a:ln/>
        </p:spPr>
        <p:txBody>
          <a:bodyPr wrap="none" lIns="0" tIns="0" rIns="0" bIns="0" rtlCol="0" anchor="t"/>
          <a:lstStyle/>
          <a:p>
            <a:pPr marL="0" indent="0" algn="l">
              <a:lnSpc>
                <a:spcPts val="3250"/>
              </a:lnSpc>
              <a:buNone/>
            </a:pPr>
            <a:r>
              <a:rPr lang="en-US" sz="2600" dirty="0">
                <a:solidFill>
                  <a:srgbClr val="5C4E3D"/>
                </a:solidFill>
                <a:latin typeface="Libre Baskerville" pitchFamily="34" charset="0"/>
                <a:ea typeface="Libre Baskerville" pitchFamily="34" charset="-122"/>
                <a:cs typeface="Libre Baskerville" pitchFamily="34" charset="-120"/>
              </a:rPr>
              <a:t>Комплексное воздействие угроз</a:t>
            </a:r>
            <a:endParaRPr lang="en-US" sz="2600" dirty="0"/>
          </a:p>
        </p:txBody>
      </p:sp>
      <p:pic>
        <p:nvPicPr>
          <p:cNvPr id="3" name="Image 0" descr="preencoded.png"/>
          <p:cNvPicPr>
            <a:picLocks noChangeAspect="1"/>
          </p:cNvPicPr>
          <p:nvPr/>
        </p:nvPicPr>
        <p:blipFill>
          <a:blip r:embed="rId3"/>
          <a:stretch>
            <a:fillRect/>
          </a:stretch>
        </p:blipFill>
        <p:spPr>
          <a:xfrm>
            <a:off x="469225" y="1055965"/>
            <a:ext cx="13691949" cy="7502843"/>
          </a:xfrm>
          <a:prstGeom prst="rect">
            <a:avLst/>
          </a:prstGeom>
        </p:spPr>
      </p:pic>
      <p:sp>
        <p:nvSpPr>
          <p:cNvPr id="4" name="Shape 1"/>
          <p:cNvSpPr/>
          <p:nvPr/>
        </p:nvSpPr>
        <p:spPr>
          <a:xfrm>
            <a:off x="2147173" y="8589288"/>
            <a:ext cx="134064" cy="134064"/>
          </a:xfrm>
          <a:prstGeom prst="roundRect">
            <a:avLst>
              <a:gd name="adj" fmla="val 13641"/>
            </a:avLst>
          </a:prstGeom>
          <a:solidFill>
            <a:srgbClr val="40320C"/>
          </a:solidFill>
          <a:ln/>
        </p:spPr>
      </p:sp>
      <p:sp>
        <p:nvSpPr>
          <p:cNvPr id="5" name="Text 2"/>
          <p:cNvSpPr/>
          <p:nvPr/>
        </p:nvSpPr>
        <p:spPr>
          <a:xfrm>
            <a:off x="2342197" y="8589288"/>
            <a:ext cx="1435656" cy="134064"/>
          </a:xfrm>
          <a:prstGeom prst="rect">
            <a:avLst/>
          </a:prstGeom>
          <a:noFill/>
          <a:ln/>
        </p:spPr>
        <p:txBody>
          <a:bodyPr wrap="none" lIns="0" tIns="0" rIns="0" bIns="0" rtlCol="0" anchor="t"/>
          <a:lstStyle/>
          <a:p>
            <a:pPr marL="0" indent="0" algn="l">
              <a:lnSpc>
                <a:spcPts val="1050"/>
              </a:lnSpc>
              <a:buNone/>
            </a:pPr>
            <a:r>
              <a:rPr lang="en-US" sz="1050" dirty="0">
                <a:solidFill>
                  <a:srgbClr val="454240"/>
                </a:solidFill>
                <a:latin typeface="DM Sans" pitchFamily="34" charset="0"/>
                <a:ea typeface="DM Sans" pitchFamily="34" charset="-122"/>
                <a:cs typeface="DM Sans" pitchFamily="34" charset="-120"/>
              </a:rPr>
              <a:t>Конфиденциальность</a:t>
            </a:r>
            <a:endParaRPr lang="en-US" sz="1050" dirty="0"/>
          </a:p>
        </p:txBody>
      </p:sp>
      <p:sp>
        <p:nvSpPr>
          <p:cNvPr id="6" name="Shape 3"/>
          <p:cNvSpPr/>
          <p:nvPr/>
        </p:nvSpPr>
        <p:spPr>
          <a:xfrm>
            <a:off x="5072063" y="8589288"/>
            <a:ext cx="134064" cy="134064"/>
          </a:xfrm>
          <a:prstGeom prst="roundRect">
            <a:avLst>
              <a:gd name="adj" fmla="val 13641"/>
            </a:avLst>
          </a:prstGeom>
          <a:solidFill>
            <a:srgbClr val="866719"/>
          </a:solidFill>
          <a:ln/>
        </p:spPr>
      </p:sp>
      <p:sp>
        <p:nvSpPr>
          <p:cNvPr id="7" name="Text 4"/>
          <p:cNvSpPr/>
          <p:nvPr/>
        </p:nvSpPr>
        <p:spPr>
          <a:xfrm>
            <a:off x="5267087" y="8589288"/>
            <a:ext cx="829985" cy="134064"/>
          </a:xfrm>
          <a:prstGeom prst="rect">
            <a:avLst/>
          </a:prstGeom>
          <a:noFill/>
          <a:ln/>
        </p:spPr>
        <p:txBody>
          <a:bodyPr wrap="none" lIns="0" tIns="0" rIns="0" bIns="0" rtlCol="0" anchor="t"/>
          <a:lstStyle/>
          <a:p>
            <a:pPr marL="0" indent="0" algn="l">
              <a:lnSpc>
                <a:spcPts val="1050"/>
              </a:lnSpc>
              <a:buNone/>
            </a:pPr>
            <a:r>
              <a:rPr lang="en-US" sz="1050" dirty="0">
                <a:solidFill>
                  <a:srgbClr val="454240"/>
                </a:solidFill>
                <a:latin typeface="DM Sans" pitchFamily="34" charset="0"/>
                <a:ea typeface="DM Sans" pitchFamily="34" charset="-122"/>
                <a:cs typeface="DM Sans" pitchFamily="34" charset="-120"/>
              </a:rPr>
              <a:t>Целостность</a:t>
            </a:r>
            <a:endParaRPr lang="en-US" sz="1050" dirty="0"/>
          </a:p>
        </p:txBody>
      </p:sp>
      <p:sp>
        <p:nvSpPr>
          <p:cNvPr id="8" name="Shape 5"/>
          <p:cNvSpPr/>
          <p:nvPr/>
        </p:nvSpPr>
        <p:spPr>
          <a:xfrm>
            <a:off x="8537615" y="8589288"/>
            <a:ext cx="134064" cy="134064"/>
          </a:xfrm>
          <a:prstGeom prst="roundRect">
            <a:avLst>
              <a:gd name="adj" fmla="val 13641"/>
            </a:avLst>
          </a:prstGeom>
          <a:solidFill>
            <a:srgbClr val="CC9D27"/>
          </a:solidFill>
          <a:ln/>
        </p:spPr>
      </p:sp>
      <p:sp>
        <p:nvSpPr>
          <p:cNvPr id="9" name="Text 6"/>
          <p:cNvSpPr/>
          <p:nvPr/>
        </p:nvSpPr>
        <p:spPr>
          <a:xfrm>
            <a:off x="8732639" y="8589288"/>
            <a:ext cx="821174" cy="134064"/>
          </a:xfrm>
          <a:prstGeom prst="rect">
            <a:avLst/>
          </a:prstGeom>
          <a:noFill/>
          <a:ln/>
        </p:spPr>
        <p:txBody>
          <a:bodyPr wrap="none" lIns="0" tIns="0" rIns="0" bIns="0" rtlCol="0" anchor="t"/>
          <a:lstStyle/>
          <a:p>
            <a:pPr marL="0" indent="0" algn="l">
              <a:lnSpc>
                <a:spcPts val="1050"/>
              </a:lnSpc>
              <a:buNone/>
            </a:pPr>
            <a:r>
              <a:rPr lang="en-US" sz="1050" dirty="0">
                <a:solidFill>
                  <a:srgbClr val="454240"/>
                </a:solidFill>
                <a:latin typeface="DM Sans" pitchFamily="34" charset="0"/>
                <a:ea typeface="DM Sans" pitchFamily="34" charset="-122"/>
                <a:cs typeface="DM Sans" pitchFamily="34" charset="-120"/>
              </a:rPr>
              <a:t>Доступность</a:t>
            </a:r>
            <a:endParaRPr lang="en-US" sz="1050" dirty="0"/>
          </a:p>
        </p:txBody>
      </p:sp>
      <p:sp>
        <p:nvSpPr>
          <p:cNvPr id="10" name="Shape 7"/>
          <p:cNvSpPr/>
          <p:nvPr/>
        </p:nvSpPr>
        <p:spPr>
          <a:xfrm>
            <a:off x="10852428" y="8589288"/>
            <a:ext cx="134064" cy="134064"/>
          </a:xfrm>
          <a:prstGeom prst="roundRect">
            <a:avLst>
              <a:gd name="adj" fmla="val 13641"/>
            </a:avLst>
          </a:prstGeom>
          <a:solidFill>
            <a:srgbClr val="E1BE64"/>
          </a:solidFill>
          <a:ln/>
        </p:spPr>
      </p:sp>
      <p:sp>
        <p:nvSpPr>
          <p:cNvPr id="11" name="Text 8"/>
          <p:cNvSpPr/>
          <p:nvPr/>
        </p:nvSpPr>
        <p:spPr>
          <a:xfrm>
            <a:off x="11047452" y="8589288"/>
            <a:ext cx="1729145" cy="134064"/>
          </a:xfrm>
          <a:prstGeom prst="rect">
            <a:avLst/>
          </a:prstGeom>
          <a:noFill/>
          <a:ln/>
        </p:spPr>
        <p:txBody>
          <a:bodyPr wrap="none" lIns="0" tIns="0" rIns="0" bIns="0" rtlCol="0" anchor="t"/>
          <a:lstStyle/>
          <a:p>
            <a:pPr marL="0" indent="0" algn="l">
              <a:lnSpc>
                <a:spcPts val="1050"/>
              </a:lnSpc>
              <a:buNone/>
            </a:pPr>
            <a:r>
              <a:rPr lang="en-US" sz="1050" dirty="0">
                <a:solidFill>
                  <a:srgbClr val="454240"/>
                </a:solidFill>
                <a:latin typeface="DM Sans" pitchFamily="34" charset="0"/>
                <a:ea typeface="DM Sans" pitchFamily="34" charset="-122"/>
                <a:cs typeface="DM Sans" pitchFamily="34" charset="-120"/>
              </a:rPr>
              <a:t>Комплексное воздействие</a:t>
            </a:r>
            <a:endParaRPr lang="en-US" sz="1050" dirty="0"/>
          </a:p>
        </p:txBody>
      </p:sp>
      <p:sp>
        <p:nvSpPr>
          <p:cNvPr id="12" name="Text 9"/>
          <p:cNvSpPr/>
          <p:nvPr/>
        </p:nvSpPr>
        <p:spPr>
          <a:xfrm>
            <a:off x="469225" y="8874085"/>
            <a:ext cx="13691949" cy="214432"/>
          </a:xfrm>
          <a:prstGeom prst="rect">
            <a:avLst/>
          </a:prstGeom>
          <a:noFill/>
          <a:ln/>
        </p:spPr>
        <p:txBody>
          <a:bodyPr wrap="none" lIns="0" tIns="0" rIns="0" bIns="0" rtlCol="0" anchor="t"/>
          <a:lstStyle/>
          <a:p>
            <a:pPr marL="0" indent="0" algn="l">
              <a:lnSpc>
                <a:spcPts val="1650"/>
              </a:lnSpc>
              <a:buNone/>
            </a:pPr>
            <a:r>
              <a:rPr lang="en-US" sz="1050" dirty="0">
                <a:solidFill>
                  <a:srgbClr val="454240"/>
                </a:solidFill>
                <a:latin typeface="DM Sans" pitchFamily="34" charset="0"/>
                <a:ea typeface="DM Sans" pitchFamily="34" charset="-122"/>
                <a:cs typeface="DM Sans" pitchFamily="34" charset="-120"/>
              </a:rPr>
              <a:t>Атаки прикладного уровня могут </a:t>
            </a:r>
            <a:r>
              <a:rPr lang="en-US" sz="1050" dirty="0">
                <a:solidFill>
                  <a:srgbClr val="B88E23"/>
                </a:solidFill>
                <a:latin typeface="DM Sans" pitchFamily="34" charset="0"/>
                <a:ea typeface="DM Sans" pitchFamily="34" charset="-122"/>
                <a:cs typeface="DM Sans" pitchFamily="34" charset="-120"/>
              </a:rPr>
              <a:t>комплексно воздействовать</a:t>
            </a:r>
            <a:r>
              <a:rPr lang="en-US" sz="1050" dirty="0">
                <a:solidFill>
                  <a:srgbClr val="454240"/>
                </a:solidFill>
                <a:latin typeface="DM Sans" pitchFamily="34" charset="0"/>
                <a:ea typeface="DM Sans" pitchFamily="34" charset="-122"/>
                <a:cs typeface="DM Sans" pitchFamily="34" charset="-120"/>
              </a:rPr>
              <a:t> на информацию:</a:t>
            </a:r>
            <a:endParaRPr lang="en-US" sz="1050" dirty="0"/>
          </a:p>
        </p:txBody>
      </p:sp>
      <p:sp>
        <p:nvSpPr>
          <p:cNvPr id="13" name="Text 10"/>
          <p:cNvSpPr/>
          <p:nvPr/>
        </p:nvSpPr>
        <p:spPr>
          <a:xfrm>
            <a:off x="469225" y="9239250"/>
            <a:ext cx="13691949" cy="214432"/>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454240"/>
                </a:solidFill>
                <a:latin typeface="DM Sans" pitchFamily="34" charset="0"/>
                <a:ea typeface="DM Sans" pitchFamily="34" charset="-122"/>
                <a:cs typeface="DM Sans" pitchFamily="34" charset="-120"/>
              </a:rPr>
              <a:t>Нарушать конфиденциальность</a:t>
            </a:r>
            <a:endParaRPr lang="en-US" sz="1050" dirty="0"/>
          </a:p>
        </p:txBody>
      </p:sp>
      <p:sp>
        <p:nvSpPr>
          <p:cNvPr id="14" name="Text 11"/>
          <p:cNvSpPr/>
          <p:nvPr/>
        </p:nvSpPr>
        <p:spPr>
          <a:xfrm>
            <a:off x="469225" y="9500592"/>
            <a:ext cx="13691949" cy="214432"/>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454240"/>
                </a:solidFill>
                <a:latin typeface="DM Sans" pitchFamily="34" charset="0"/>
                <a:ea typeface="DM Sans" pitchFamily="34" charset="-122"/>
                <a:cs typeface="DM Sans" pitchFamily="34" charset="-120"/>
              </a:rPr>
              <a:t>Нарушать целостность</a:t>
            </a:r>
            <a:endParaRPr lang="en-US" sz="1050" dirty="0"/>
          </a:p>
        </p:txBody>
      </p:sp>
      <p:sp>
        <p:nvSpPr>
          <p:cNvPr id="15" name="Text 12"/>
          <p:cNvSpPr/>
          <p:nvPr/>
        </p:nvSpPr>
        <p:spPr>
          <a:xfrm>
            <a:off x="469225" y="9761934"/>
            <a:ext cx="13691949" cy="214432"/>
          </a:xfrm>
          <a:prstGeom prst="rect">
            <a:avLst/>
          </a:prstGeom>
          <a:noFill/>
          <a:ln/>
        </p:spPr>
        <p:txBody>
          <a:bodyPr wrap="none" lIns="0" tIns="0" rIns="0" bIns="0" rtlCol="0" anchor="t"/>
          <a:lstStyle/>
          <a:p>
            <a:pPr marL="342900" indent="-342900" algn="l">
              <a:lnSpc>
                <a:spcPts val="1650"/>
              </a:lnSpc>
              <a:buSzPct val="100000"/>
              <a:buChar char="•"/>
            </a:pPr>
            <a:r>
              <a:rPr lang="en-US" sz="1050" dirty="0">
                <a:solidFill>
                  <a:srgbClr val="454240"/>
                </a:solidFill>
                <a:latin typeface="DM Sans" pitchFamily="34" charset="0"/>
                <a:ea typeface="DM Sans" pitchFamily="34" charset="-122"/>
                <a:cs typeface="DM Sans" pitchFamily="34" charset="-120"/>
              </a:rPr>
              <a:t>DoS-атаки прикладного уровня нарушают доступность информации</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40602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Технологии Защиты Канального Уровня</a:t>
            </a:r>
            <a:endParaRPr lang="en-US" sz="4450" dirty="0"/>
          </a:p>
        </p:txBody>
      </p:sp>
    </p:spTree>
    <p:extLst>
      <p:ext uri="{BB962C8B-B14F-4D97-AF65-F5344CB8AC3E}">
        <p14:creationId xmlns:p14="http://schemas.microsoft.com/office/powerpoint/2010/main" val="373453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6492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Введение</a:t>
            </a:r>
            <a:endParaRPr lang="en-US" sz="2200" dirty="0"/>
          </a:p>
        </p:txBody>
      </p:sp>
      <p:sp>
        <p:nvSpPr>
          <p:cNvPr id="3" name="Text 1"/>
          <p:cNvSpPr/>
          <p:nvPr/>
        </p:nvSpPr>
        <p:spPr>
          <a:xfrm>
            <a:off x="793790" y="2846070"/>
            <a:ext cx="8707636"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VLAN и VPN: Основы Защиты</a:t>
            </a:r>
            <a:endParaRPr lang="en-US" sz="4450" dirty="0"/>
          </a:p>
        </p:txBody>
      </p:sp>
      <p:sp>
        <p:nvSpPr>
          <p:cNvPr id="4" name="Text 2"/>
          <p:cNvSpPr/>
          <p:nvPr/>
        </p:nvSpPr>
        <p:spPr>
          <a:xfrm>
            <a:off x="793790" y="389501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Технологии защиты канального уровня, такие как VLAN (виртуальная локальная сеть) и VPN (виртуальная частная сеть), играют ключевую роль в обеспечении безопасности данных. VPN может работать на разных уровнях стека TCP/IP, но особое внимание уделяется канальному уровню. VLAN же реализуется исключительно на втором уровне.</a:t>
            </a:r>
            <a:endParaRPr lang="en-US" sz="1750" dirty="0"/>
          </a:p>
        </p:txBody>
      </p:sp>
      <p:sp>
        <p:nvSpPr>
          <p:cNvPr id="5" name="Text 3"/>
          <p:cNvSpPr/>
          <p:nvPr/>
        </p:nvSpPr>
        <p:spPr>
          <a:xfrm>
            <a:off x="793790" y="523886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В данном обзоре мы рассмотрим протоколы VPN канального уровня и более подробно остановимся на технологии VLAN, которая позволяет создавать логически изолированные сети на одном физическом оборудовании.</a:t>
            </a:r>
            <a:endParaRPr lang="en-US" sz="1750" dirty="0"/>
          </a:p>
        </p:txBody>
      </p:sp>
    </p:spTree>
    <p:extLst>
      <p:ext uri="{BB962C8B-B14F-4D97-AF65-F5344CB8AC3E}">
        <p14:creationId xmlns:p14="http://schemas.microsoft.com/office/powerpoint/2010/main" val="3681415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29633"/>
            <a:ext cx="6986349"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VPN Канального Уровня</a:t>
            </a:r>
            <a:endParaRPr lang="en-US" sz="4450" dirty="0"/>
          </a:p>
        </p:txBody>
      </p:sp>
      <p:sp>
        <p:nvSpPr>
          <p:cNvPr id="4" name="Text 1"/>
          <p:cNvSpPr/>
          <p:nvPr/>
        </p:nvSpPr>
        <p:spPr>
          <a:xfrm>
            <a:off x="793790" y="287857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Технология VPN на втором уровне модели OSI обеспечивает инкапсуляцию и шифрование трафика канального уровня, позволяя безопасно передавать данные по сетям общего пользования. Это предотвращает несанкционированный доступ третьих лиц к передаваемой информации.</a:t>
            </a:r>
            <a:endParaRPr lang="en-US" sz="1750" dirty="0"/>
          </a:p>
        </p:txBody>
      </p:sp>
      <p:sp>
        <p:nvSpPr>
          <p:cNvPr id="5" name="Text 2"/>
          <p:cNvSpPr/>
          <p:nvPr/>
        </p:nvSpPr>
        <p:spPr>
          <a:xfrm>
            <a:off x="793790" y="4948238"/>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К протоколам формирования защищенного канала на втором уровне обычно относят PPTP, L2F и L2TP. Однако эти технологии считаются морально устаревшими из-за уязвимостей в шифровании и архитектуре.</a:t>
            </a:r>
            <a:endParaRPr lang="en-US" sz="1750" dirty="0"/>
          </a:p>
        </p:txBody>
      </p:sp>
    </p:spTree>
    <p:extLst>
      <p:ext uri="{BB962C8B-B14F-4D97-AF65-F5344CB8AC3E}">
        <p14:creationId xmlns:p14="http://schemas.microsoft.com/office/powerpoint/2010/main" val="1850625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33299"/>
            <a:ext cx="8151257"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Устаревшие Протоколы VPN</a:t>
            </a:r>
            <a:endParaRPr lang="en-US" sz="4450" dirty="0"/>
          </a:p>
        </p:txBody>
      </p:sp>
      <p:sp>
        <p:nvSpPr>
          <p:cNvPr id="3" name="Shape 1"/>
          <p:cNvSpPr/>
          <p:nvPr/>
        </p:nvSpPr>
        <p:spPr>
          <a:xfrm>
            <a:off x="793790" y="2795707"/>
            <a:ext cx="6407944" cy="2819519"/>
          </a:xfrm>
          <a:prstGeom prst="roundRect">
            <a:avLst>
              <a:gd name="adj" fmla="val 3379"/>
            </a:avLst>
          </a:prstGeom>
          <a:solidFill>
            <a:srgbClr val="FFFDFA"/>
          </a:solidFill>
          <a:ln w="30480">
            <a:solidFill>
              <a:srgbClr val="DDD3BA"/>
            </a:solidFill>
            <a:prstDash val="solid"/>
          </a:ln>
        </p:spPr>
      </p:sp>
      <p:sp>
        <p:nvSpPr>
          <p:cNvPr id="4" name="Shape 2"/>
          <p:cNvSpPr/>
          <p:nvPr/>
        </p:nvSpPr>
        <p:spPr>
          <a:xfrm>
            <a:off x="793790" y="2795707"/>
            <a:ext cx="121920" cy="2819519"/>
          </a:xfrm>
          <a:prstGeom prst="roundRect">
            <a:avLst>
              <a:gd name="adj" fmla="val 78139"/>
            </a:avLst>
          </a:prstGeom>
          <a:solidFill>
            <a:srgbClr val="B88E23"/>
          </a:solidFill>
          <a:ln/>
        </p:spPr>
      </p:sp>
      <p:sp>
        <p:nvSpPr>
          <p:cNvPr id="5" name="Text 3"/>
          <p:cNvSpPr/>
          <p:nvPr/>
        </p:nvSpPr>
        <p:spPr>
          <a:xfrm>
            <a:off x="1173004" y="3053001"/>
            <a:ext cx="5771436"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PPTP (Point-to-Point Tunneling Protocol)</a:t>
            </a:r>
            <a:endParaRPr lang="en-US" sz="2200" dirty="0"/>
          </a:p>
        </p:txBody>
      </p:sp>
      <p:sp>
        <p:nvSpPr>
          <p:cNvPr id="6" name="Text 4"/>
          <p:cNvSpPr/>
          <p:nvPr/>
        </p:nvSpPr>
        <p:spPr>
          <a:xfrm>
            <a:off x="1173004" y="3897749"/>
            <a:ext cx="5771436" cy="145161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Использует GRE и TCP-порт 1723. Применяет MPPE с устаревшим алгоритмом RSA RC4. Имеет серьезные недостатки безопасности, не рекомендуется к использованию.</a:t>
            </a:r>
            <a:endParaRPr lang="en-US" sz="1750" dirty="0"/>
          </a:p>
        </p:txBody>
      </p:sp>
      <p:sp>
        <p:nvSpPr>
          <p:cNvPr id="7" name="Shape 5"/>
          <p:cNvSpPr/>
          <p:nvPr/>
        </p:nvSpPr>
        <p:spPr>
          <a:xfrm>
            <a:off x="7428548" y="2795707"/>
            <a:ext cx="6408063" cy="2819519"/>
          </a:xfrm>
          <a:prstGeom prst="roundRect">
            <a:avLst>
              <a:gd name="adj" fmla="val 3379"/>
            </a:avLst>
          </a:prstGeom>
          <a:solidFill>
            <a:srgbClr val="FFFDFA"/>
          </a:solidFill>
          <a:ln w="30480">
            <a:solidFill>
              <a:srgbClr val="DDD3BA"/>
            </a:solidFill>
            <a:prstDash val="solid"/>
          </a:ln>
        </p:spPr>
      </p:sp>
      <p:sp>
        <p:nvSpPr>
          <p:cNvPr id="8" name="Shape 6"/>
          <p:cNvSpPr/>
          <p:nvPr/>
        </p:nvSpPr>
        <p:spPr>
          <a:xfrm>
            <a:off x="7428548" y="2795707"/>
            <a:ext cx="121920" cy="2819519"/>
          </a:xfrm>
          <a:prstGeom prst="roundRect">
            <a:avLst>
              <a:gd name="adj" fmla="val 78139"/>
            </a:avLst>
          </a:prstGeom>
          <a:solidFill>
            <a:srgbClr val="B88E23"/>
          </a:solidFill>
          <a:ln/>
        </p:spPr>
      </p:sp>
      <p:sp>
        <p:nvSpPr>
          <p:cNvPr id="9" name="Text 7"/>
          <p:cNvSpPr/>
          <p:nvPr/>
        </p:nvSpPr>
        <p:spPr>
          <a:xfrm>
            <a:off x="7807762" y="3053001"/>
            <a:ext cx="5081707"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L2TP (Layer-2 Tunneling Protocol)</a:t>
            </a:r>
            <a:endParaRPr lang="en-US" sz="2200" dirty="0"/>
          </a:p>
        </p:txBody>
      </p:sp>
      <p:sp>
        <p:nvSpPr>
          <p:cNvPr id="10" name="Text 8"/>
          <p:cNvSpPr/>
          <p:nvPr/>
        </p:nvSpPr>
        <p:spPr>
          <a:xfrm>
            <a:off x="7807762" y="3543419"/>
            <a:ext cx="5771555" cy="1814513"/>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Преемник PPTP, инкапсулирует PPP внутри UDP на порт 1701. Для конфиденциальности и целостности данных зависит от IPsec. L2TP/IPsec добавляет ненужные уровни инкапсуляции и плохо работает за NAT.</a:t>
            </a:r>
            <a:endParaRPr lang="en-US" sz="1750" dirty="0"/>
          </a:p>
        </p:txBody>
      </p:sp>
      <p:sp>
        <p:nvSpPr>
          <p:cNvPr id="11" name="Text 9"/>
          <p:cNvSpPr/>
          <p:nvPr/>
        </p:nvSpPr>
        <p:spPr>
          <a:xfrm>
            <a:off x="793790" y="587037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Современные операционные системы поддерживают IPsec VPN на основе IKEv2, что делает устаревшие протоколы неактуальными.</a:t>
            </a:r>
            <a:endParaRPr lang="en-US" sz="1750" dirty="0"/>
          </a:p>
        </p:txBody>
      </p:sp>
    </p:spTree>
    <p:extLst>
      <p:ext uri="{BB962C8B-B14F-4D97-AF65-F5344CB8AC3E}">
        <p14:creationId xmlns:p14="http://schemas.microsoft.com/office/powerpoint/2010/main" val="1313285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25366"/>
            <a:ext cx="12206645"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Защита Канального Уровня: Преимущества</a:t>
            </a:r>
            <a:endParaRPr lang="en-US" sz="4450" dirty="0"/>
          </a:p>
        </p:txBody>
      </p:sp>
      <p:sp>
        <p:nvSpPr>
          <p:cNvPr id="3" name="Text 1"/>
          <p:cNvSpPr/>
          <p:nvPr/>
        </p:nvSpPr>
        <p:spPr>
          <a:xfrm>
            <a:off x="793790" y="218777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Протоколы VPN уровня канала передачи данных могут быть жизнеспособным вариантом для защиты сетей, использующих протоколы, отличные от IP.</a:t>
            </a:r>
            <a:endParaRPr lang="en-US" sz="1750" dirty="0"/>
          </a:p>
        </p:txBody>
      </p:sp>
      <p:sp>
        <p:nvSpPr>
          <p:cNvPr id="4" name="Shape 2"/>
          <p:cNvSpPr/>
          <p:nvPr/>
        </p:nvSpPr>
        <p:spPr>
          <a:xfrm>
            <a:off x="793790" y="3168729"/>
            <a:ext cx="4196358" cy="4035385"/>
          </a:xfrm>
          <a:prstGeom prst="roundRect">
            <a:avLst>
              <a:gd name="adj" fmla="val 2361"/>
            </a:avLst>
          </a:prstGeom>
          <a:solidFill>
            <a:srgbClr val="F7EDD4"/>
          </a:solidFill>
          <a:ln w="7620">
            <a:solidFill>
              <a:srgbClr val="DDD3BA"/>
            </a:solidFill>
            <a:prstDash val="solid"/>
          </a:ln>
        </p:spPr>
      </p:sp>
      <p:sp>
        <p:nvSpPr>
          <p:cNvPr id="5" name="Shape 3"/>
          <p:cNvSpPr/>
          <p:nvPr/>
        </p:nvSpPr>
        <p:spPr>
          <a:xfrm>
            <a:off x="1028224" y="3403163"/>
            <a:ext cx="680442" cy="680442"/>
          </a:xfrm>
          <a:prstGeom prst="roundRect">
            <a:avLst>
              <a:gd name="adj" fmla="val 13436980"/>
            </a:avLst>
          </a:prstGeom>
          <a:solidFill>
            <a:srgbClr val="B88E23"/>
          </a:solidFill>
          <a:ln/>
        </p:spPr>
      </p:sp>
      <p:pic>
        <p:nvPicPr>
          <p:cNvPr id="6" name="Image 0" descr="preencoded.png"/>
          <p:cNvPicPr>
            <a:picLocks noChangeAspect="1"/>
          </p:cNvPicPr>
          <p:nvPr/>
        </p:nvPicPr>
        <p:blipFill>
          <a:blip r:embed="rId3"/>
          <a:stretch>
            <a:fillRect/>
          </a:stretch>
        </p:blipFill>
        <p:spPr>
          <a:xfrm>
            <a:off x="1215390" y="3551992"/>
            <a:ext cx="306110" cy="382667"/>
          </a:xfrm>
          <a:prstGeom prst="rect">
            <a:avLst/>
          </a:prstGeom>
        </p:spPr>
      </p:pic>
      <p:sp>
        <p:nvSpPr>
          <p:cNvPr id="7" name="Text 4"/>
          <p:cNvSpPr/>
          <p:nvPr/>
        </p:nvSpPr>
        <p:spPr>
          <a:xfrm>
            <a:off x="1028224" y="43104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Локальная Защита</a:t>
            </a:r>
            <a:endParaRPr lang="en-US" sz="2200" dirty="0"/>
          </a:p>
        </p:txBody>
      </p:sp>
      <p:sp>
        <p:nvSpPr>
          <p:cNvPr id="8" name="Text 5"/>
          <p:cNvSpPr/>
          <p:nvPr/>
        </p:nvSpPr>
        <p:spPr>
          <a:xfrm>
            <a:off x="1028224" y="4800838"/>
            <a:ext cx="3727490" cy="1814513"/>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Безопасность ограничивается устройствами, совместно использующими канальный уровень (например, Ethernet или Wi-Fi).</a:t>
            </a:r>
            <a:endParaRPr lang="en-US" sz="1750" dirty="0"/>
          </a:p>
        </p:txBody>
      </p:sp>
      <p:sp>
        <p:nvSpPr>
          <p:cNvPr id="9" name="Shape 6"/>
          <p:cNvSpPr/>
          <p:nvPr/>
        </p:nvSpPr>
        <p:spPr>
          <a:xfrm>
            <a:off x="5216962" y="3168729"/>
            <a:ext cx="4196358" cy="4035385"/>
          </a:xfrm>
          <a:prstGeom prst="roundRect">
            <a:avLst>
              <a:gd name="adj" fmla="val 2361"/>
            </a:avLst>
          </a:prstGeom>
          <a:solidFill>
            <a:srgbClr val="F7EDD4"/>
          </a:solidFill>
          <a:ln w="7620">
            <a:solidFill>
              <a:srgbClr val="DDD3BA"/>
            </a:solidFill>
            <a:prstDash val="solid"/>
          </a:ln>
        </p:spPr>
      </p:sp>
      <p:sp>
        <p:nvSpPr>
          <p:cNvPr id="10" name="Shape 7"/>
          <p:cNvSpPr/>
          <p:nvPr/>
        </p:nvSpPr>
        <p:spPr>
          <a:xfrm>
            <a:off x="5451396" y="3403163"/>
            <a:ext cx="680442" cy="680442"/>
          </a:xfrm>
          <a:prstGeom prst="roundRect">
            <a:avLst>
              <a:gd name="adj" fmla="val 13436980"/>
            </a:avLst>
          </a:prstGeom>
          <a:solidFill>
            <a:srgbClr val="B88E23"/>
          </a:solidFill>
          <a:ln/>
        </p:spPr>
      </p:sp>
      <p:pic>
        <p:nvPicPr>
          <p:cNvPr id="11" name="Image 1" descr="preencoded.png"/>
          <p:cNvPicPr>
            <a:picLocks noChangeAspect="1"/>
          </p:cNvPicPr>
          <p:nvPr/>
        </p:nvPicPr>
        <p:blipFill>
          <a:blip r:embed="rId4"/>
          <a:stretch>
            <a:fillRect/>
          </a:stretch>
        </p:blipFill>
        <p:spPr>
          <a:xfrm>
            <a:off x="5638562" y="3551992"/>
            <a:ext cx="306110" cy="382667"/>
          </a:xfrm>
          <a:prstGeom prst="rect">
            <a:avLst/>
          </a:prstGeom>
        </p:spPr>
      </p:pic>
      <p:sp>
        <p:nvSpPr>
          <p:cNvPr id="12" name="Text 8"/>
          <p:cNvSpPr/>
          <p:nvPr/>
        </p:nvSpPr>
        <p:spPr>
          <a:xfrm>
            <a:off x="5451396" y="4310420"/>
            <a:ext cx="285309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Виртуализация Сети</a:t>
            </a:r>
            <a:endParaRPr lang="en-US" sz="2200" dirty="0"/>
          </a:p>
        </p:txBody>
      </p:sp>
      <p:sp>
        <p:nvSpPr>
          <p:cNvPr id="13" name="Text 9"/>
          <p:cNvSpPr/>
          <p:nvPr/>
        </p:nvSpPr>
        <p:spPr>
          <a:xfrm>
            <a:off x="5451396" y="4800838"/>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Позволяет протоколу VPN канального уровня защищать узлы в различных физических и виртуальных местах.</a:t>
            </a:r>
            <a:endParaRPr lang="en-US" sz="1750" dirty="0"/>
          </a:p>
        </p:txBody>
      </p:sp>
      <p:sp>
        <p:nvSpPr>
          <p:cNvPr id="14" name="Shape 10"/>
          <p:cNvSpPr/>
          <p:nvPr/>
        </p:nvSpPr>
        <p:spPr>
          <a:xfrm>
            <a:off x="9640133" y="3168729"/>
            <a:ext cx="4196358" cy="4035385"/>
          </a:xfrm>
          <a:prstGeom prst="roundRect">
            <a:avLst>
              <a:gd name="adj" fmla="val 2361"/>
            </a:avLst>
          </a:prstGeom>
          <a:solidFill>
            <a:srgbClr val="F7EDD4"/>
          </a:solidFill>
          <a:ln w="7620">
            <a:solidFill>
              <a:srgbClr val="DDD3BA"/>
            </a:solidFill>
            <a:prstDash val="solid"/>
          </a:ln>
        </p:spPr>
      </p:sp>
      <p:sp>
        <p:nvSpPr>
          <p:cNvPr id="15" name="Shape 11"/>
          <p:cNvSpPr/>
          <p:nvPr/>
        </p:nvSpPr>
        <p:spPr>
          <a:xfrm>
            <a:off x="9874568" y="3403163"/>
            <a:ext cx="680442" cy="680442"/>
          </a:xfrm>
          <a:prstGeom prst="roundRect">
            <a:avLst>
              <a:gd name="adj" fmla="val 13436980"/>
            </a:avLst>
          </a:prstGeom>
          <a:solidFill>
            <a:srgbClr val="B88E23"/>
          </a:solidFill>
          <a:ln/>
        </p:spPr>
      </p:sp>
      <p:pic>
        <p:nvPicPr>
          <p:cNvPr id="16" name="Image 2" descr="preencoded.png"/>
          <p:cNvPicPr>
            <a:picLocks noChangeAspect="1"/>
          </p:cNvPicPr>
          <p:nvPr/>
        </p:nvPicPr>
        <p:blipFill>
          <a:blip r:embed="rId5"/>
          <a:stretch>
            <a:fillRect/>
          </a:stretch>
        </p:blipFill>
        <p:spPr>
          <a:xfrm>
            <a:off x="10061734" y="3551992"/>
            <a:ext cx="306110" cy="382667"/>
          </a:xfrm>
          <a:prstGeom prst="rect">
            <a:avLst/>
          </a:prstGeom>
        </p:spPr>
      </p:pic>
      <p:sp>
        <p:nvSpPr>
          <p:cNvPr id="17" name="Text 12"/>
          <p:cNvSpPr/>
          <p:nvPr/>
        </p:nvSpPr>
        <p:spPr>
          <a:xfrm>
            <a:off x="9874568" y="4310420"/>
            <a:ext cx="3727490"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Независимость от Приложений</a:t>
            </a:r>
            <a:endParaRPr lang="en-US" sz="2200" dirty="0"/>
          </a:p>
        </p:txBody>
      </p:sp>
      <p:sp>
        <p:nvSpPr>
          <p:cNvPr id="18" name="Text 13"/>
          <p:cNvSpPr/>
          <p:nvPr/>
        </p:nvSpPr>
        <p:spPr>
          <a:xfrm>
            <a:off x="9874568" y="5155168"/>
            <a:ext cx="3727490" cy="1814513"/>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Не требует специальной поддержки в приложении, так как конфиденциальность и целостность обеспечиваются на канальном уровне.</a:t>
            </a:r>
            <a:endParaRPr lang="en-US" sz="1750" dirty="0"/>
          </a:p>
        </p:txBody>
      </p:sp>
    </p:spTree>
    <p:extLst>
      <p:ext uri="{BB962C8B-B14F-4D97-AF65-F5344CB8AC3E}">
        <p14:creationId xmlns:p14="http://schemas.microsoft.com/office/powerpoint/2010/main" val="3770363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7234" y="904875"/>
            <a:ext cx="10352246" cy="649248"/>
          </a:xfrm>
          <a:prstGeom prst="rect">
            <a:avLst/>
          </a:prstGeom>
          <a:noFill/>
          <a:ln/>
        </p:spPr>
        <p:txBody>
          <a:bodyPr wrap="none" lIns="0" tIns="0" rIns="0" bIns="0" rtlCol="0" anchor="t"/>
          <a:lstStyle/>
          <a:p>
            <a:pPr marL="0" indent="0" algn="l">
              <a:lnSpc>
                <a:spcPts val="5100"/>
              </a:lnSpc>
              <a:buNone/>
            </a:pPr>
            <a:r>
              <a:rPr lang="en-US" sz="4050" dirty="0">
                <a:solidFill>
                  <a:srgbClr val="5C4E3D"/>
                </a:solidFill>
                <a:latin typeface="Libre Baskerville" pitchFamily="34" charset="0"/>
                <a:ea typeface="Libre Baskerville" pitchFamily="34" charset="-122"/>
                <a:cs typeface="Libre Baskerville" pitchFamily="34" charset="-120"/>
              </a:rPr>
              <a:t>Защита Канала Передачи Данных Wi-Fi</a:t>
            </a:r>
            <a:endParaRPr lang="en-US" sz="4050" dirty="0"/>
          </a:p>
        </p:txBody>
      </p:sp>
      <p:sp>
        <p:nvSpPr>
          <p:cNvPr id="3" name="Text 1"/>
          <p:cNvSpPr/>
          <p:nvPr/>
        </p:nvSpPr>
        <p:spPr>
          <a:xfrm>
            <a:off x="727234" y="1969651"/>
            <a:ext cx="13175933" cy="332423"/>
          </a:xfrm>
          <a:prstGeom prst="rect">
            <a:avLst/>
          </a:prstGeom>
          <a:noFill/>
          <a:ln/>
        </p:spPr>
        <p:txBody>
          <a:bodyPr wrap="none" lIns="0" tIns="0" rIns="0" bIns="0" rtlCol="0" anchor="t"/>
          <a:lstStyle/>
          <a:p>
            <a:pPr marL="0" indent="0" algn="l">
              <a:lnSpc>
                <a:spcPts val="2600"/>
              </a:lnSpc>
              <a:buNone/>
            </a:pPr>
            <a:r>
              <a:rPr lang="en-US" sz="1600" dirty="0">
                <a:solidFill>
                  <a:srgbClr val="454240"/>
                </a:solidFill>
                <a:latin typeface="DM Sans" pitchFamily="34" charset="0"/>
                <a:ea typeface="DM Sans" pitchFamily="34" charset="-122"/>
                <a:cs typeface="DM Sans" pitchFamily="34" charset="-120"/>
              </a:rPr>
              <a:t>Все устройства Wi-Fi поддерживают протоколы канального уровня для конфиденциальности и целостности.</a:t>
            </a:r>
            <a:endParaRPr lang="en-US" sz="1600" dirty="0"/>
          </a:p>
        </p:txBody>
      </p:sp>
      <p:sp>
        <p:nvSpPr>
          <p:cNvPr id="4" name="Shape 2"/>
          <p:cNvSpPr/>
          <p:nvPr/>
        </p:nvSpPr>
        <p:spPr>
          <a:xfrm>
            <a:off x="727234" y="4480917"/>
            <a:ext cx="13175933" cy="22860"/>
          </a:xfrm>
          <a:prstGeom prst="roundRect">
            <a:avLst>
              <a:gd name="adj" fmla="val 381750"/>
            </a:avLst>
          </a:prstGeom>
          <a:solidFill>
            <a:srgbClr val="DDD3BA"/>
          </a:solidFill>
          <a:ln/>
        </p:spPr>
      </p:sp>
      <p:sp>
        <p:nvSpPr>
          <p:cNvPr id="5" name="Shape 3"/>
          <p:cNvSpPr/>
          <p:nvPr/>
        </p:nvSpPr>
        <p:spPr>
          <a:xfrm>
            <a:off x="3944779" y="3857625"/>
            <a:ext cx="22860" cy="623292"/>
          </a:xfrm>
          <a:prstGeom prst="roundRect">
            <a:avLst>
              <a:gd name="adj" fmla="val 381750"/>
            </a:avLst>
          </a:prstGeom>
          <a:solidFill>
            <a:srgbClr val="DDD3BA"/>
          </a:solidFill>
          <a:ln/>
        </p:spPr>
      </p:sp>
      <p:sp>
        <p:nvSpPr>
          <p:cNvPr id="6" name="Shape 4"/>
          <p:cNvSpPr/>
          <p:nvPr/>
        </p:nvSpPr>
        <p:spPr>
          <a:xfrm>
            <a:off x="3722489" y="4247198"/>
            <a:ext cx="467439" cy="467439"/>
          </a:xfrm>
          <a:prstGeom prst="roundRect">
            <a:avLst>
              <a:gd name="adj" fmla="val 18669"/>
            </a:avLst>
          </a:prstGeom>
          <a:solidFill>
            <a:srgbClr val="F7EDD4"/>
          </a:solidFill>
          <a:ln w="7620">
            <a:solidFill>
              <a:srgbClr val="DDD3BA"/>
            </a:solidFill>
            <a:prstDash val="solid"/>
          </a:ln>
        </p:spPr>
      </p:sp>
      <p:sp>
        <p:nvSpPr>
          <p:cNvPr id="7" name="Text 5"/>
          <p:cNvSpPr/>
          <p:nvPr/>
        </p:nvSpPr>
        <p:spPr>
          <a:xfrm>
            <a:off x="3800415" y="4286131"/>
            <a:ext cx="311587" cy="389573"/>
          </a:xfrm>
          <a:prstGeom prst="rect">
            <a:avLst/>
          </a:prstGeom>
          <a:noFill/>
          <a:ln/>
        </p:spPr>
        <p:txBody>
          <a:bodyPr wrap="none" lIns="0" tIns="0" rIns="0" bIns="0" rtlCol="0" anchor="t"/>
          <a:lstStyle/>
          <a:p>
            <a:pPr marL="0" indent="0" algn="ctr">
              <a:lnSpc>
                <a:spcPts val="2450"/>
              </a:lnSpc>
              <a:buNone/>
            </a:pPr>
            <a:r>
              <a:rPr lang="en-US" sz="2450" dirty="0">
                <a:solidFill>
                  <a:srgbClr val="454240"/>
                </a:solidFill>
                <a:latin typeface="Libre Baskerville" pitchFamily="34" charset="0"/>
                <a:ea typeface="Libre Baskerville" pitchFamily="34" charset="-122"/>
                <a:cs typeface="Libre Baskerville" pitchFamily="34" charset="-120"/>
              </a:rPr>
              <a:t>1</a:t>
            </a:r>
            <a:endParaRPr lang="en-US" sz="2450" dirty="0"/>
          </a:p>
        </p:txBody>
      </p:sp>
      <p:sp>
        <p:nvSpPr>
          <p:cNvPr id="8" name="Text 6"/>
          <p:cNvSpPr/>
          <p:nvPr/>
        </p:nvSpPr>
        <p:spPr>
          <a:xfrm>
            <a:off x="2657594" y="2535793"/>
            <a:ext cx="2597229" cy="324564"/>
          </a:xfrm>
          <a:prstGeom prst="rect">
            <a:avLst/>
          </a:prstGeom>
          <a:noFill/>
          <a:ln/>
        </p:spPr>
        <p:txBody>
          <a:bodyPr wrap="none" lIns="0" tIns="0" rIns="0" bIns="0" rtlCol="0" anchor="t"/>
          <a:lstStyle/>
          <a:p>
            <a:pPr marL="0" indent="0" algn="ctr">
              <a:lnSpc>
                <a:spcPts val="2550"/>
              </a:lnSpc>
              <a:buNone/>
            </a:pPr>
            <a:r>
              <a:rPr lang="en-US" sz="2000" dirty="0">
                <a:solidFill>
                  <a:srgbClr val="454240"/>
                </a:solidFill>
                <a:latin typeface="Libre Baskerville" pitchFamily="34" charset="0"/>
                <a:ea typeface="Libre Baskerville" pitchFamily="34" charset="-122"/>
                <a:cs typeface="Libre Baskerville" pitchFamily="34" charset="-120"/>
              </a:rPr>
              <a:t>WEP (до 2004)</a:t>
            </a:r>
            <a:endParaRPr lang="en-US" sz="2000" dirty="0"/>
          </a:p>
        </p:txBody>
      </p:sp>
      <p:sp>
        <p:nvSpPr>
          <p:cNvPr id="9" name="Text 7"/>
          <p:cNvSpPr/>
          <p:nvPr/>
        </p:nvSpPr>
        <p:spPr>
          <a:xfrm>
            <a:off x="934998" y="2985016"/>
            <a:ext cx="6042541" cy="664845"/>
          </a:xfrm>
          <a:prstGeom prst="rect">
            <a:avLst/>
          </a:prstGeom>
          <a:noFill/>
          <a:ln/>
        </p:spPr>
        <p:txBody>
          <a:bodyPr wrap="square" lIns="0" tIns="0" rIns="0" bIns="0" rtlCol="0" anchor="t"/>
          <a:lstStyle/>
          <a:p>
            <a:pPr marL="0" indent="0" algn="ctr">
              <a:lnSpc>
                <a:spcPts val="2600"/>
              </a:lnSpc>
              <a:buNone/>
            </a:pPr>
            <a:r>
              <a:rPr lang="en-US" sz="1600" dirty="0">
                <a:solidFill>
                  <a:srgbClr val="454240"/>
                </a:solidFill>
                <a:latin typeface="DM Sans" pitchFamily="34" charset="0"/>
                <a:ea typeface="DM Sans" pitchFamily="34" charset="-122"/>
                <a:cs typeface="DM Sans" pitchFamily="34" charset="-120"/>
              </a:rPr>
              <a:t>Устаревший протокол, легко взламывается (40- или 128-битный RC4 PSK).</a:t>
            </a:r>
            <a:endParaRPr lang="en-US" sz="1600" dirty="0"/>
          </a:p>
        </p:txBody>
      </p:sp>
      <p:sp>
        <p:nvSpPr>
          <p:cNvPr id="10" name="Shape 8"/>
          <p:cNvSpPr/>
          <p:nvPr/>
        </p:nvSpPr>
        <p:spPr>
          <a:xfrm>
            <a:off x="7303651" y="4480917"/>
            <a:ext cx="22860" cy="623292"/>
          </a:xfrm>
          <a:prstGeom prst="roundRect">
            <a:avLst>
              <a:gd name="adj" fmla="val 381750"/>
            </a:avLst>
          </a:prstGeom>
          <a:solidFill>
            <a:srgbClr val="DDD3BA"/>
          </a:solidFill>
          <a:ln/>
        </p:spPr>
      </p:sp>
      <p:sp>
        <p:nvSpPr>
          <p:cNvPr id="11" name="Shape 9"/>
          <p:cNvSpPr/>
          <p:nvPr/>
        </p:nvSpPr>
        <p:spPr>
          <a:xfrm>
            <a:off x="7081361" y="4247198"/>
            <a:ext cx="467439" cy="467439"/>
          </a:xfrm>
          <a:prstGeom prst="roundRect">
            <a:avLst>
              <a:gd name="adj" fmla="val 18669"/>
            </a:avLst>
          </a:prstGeom>
          <a:solidFill>
            <a:srgbClr val="F7EDD4"/>
          </a:solidFill>
          <a:ln w="7620">
            <a:solidFill>
              <a:srgbClr val="DDD3BA"/>
            </a:solidFill>
            <a:prstDash val="solid"/>
          </a:ln>
        </p:spPr>
      </p:sp>
      <p:sp>
        <p:nvSpPr>
          <p:cNvPr id="12" name="Text 10"/>
          <p:cNvSpPr/>
          <p:nvPr/>
        </p:nvSpPr>
        <p:spPr>
          <a:xfrm>
            <a:off x="7159288" y="4286131"/>
            <a:ext cx="311587" cy="389573"/>
          </a:xfrm>
          <a:prstGeom prst="rect">
            <a:avLst/>
          </a:prstGeom>
          <a:noFill/>
          <a:ln/>
        </p:spPr>
        <p:txBody>
          <a:bodyPr wrap="none" lIns="0" tIns="0" rIns="0" bIns="0" rtlCol="0" anchor="t"/>
          <a:lstStyle/>
          <a:p>
            <a:pPr marL="0" indent="0" algn="ctr">
              <a:lnSpc>
                <a:spcPts val="2450"/>
              </a:lnSpc>
              <a:buNone/>
            </a:pPr>
            <a:r>
              <a:rPr lang="en-US" sz="2450" dirty="0">
                <a:solidFill>
                  <a:srgbClr val="454240"/>
                </a:solidFill>
                <a:latin typeface="Libre Baskerville" pitchFamily="34" charset="0"/>
                <a:ea typeface="Libre Baskerville" pitchFamily="34" charset="-122"/>
                <a:cs typeface="Libre Baskerville" pitchFamily="34" charset="-120"/>
              </a:rPr>
              <a:t>2</a:t>
            </a:r>
            <a:endParaRPr lang="en-US" sz="2450" dirty="0"/>
          </a:p>
        </p:txBody>
      </p:sp>
      <p:sp>
        <p:nvSpPr>
          <p:cNvPr id="13" name="Text 11"/>
          <p:cNvSpPr/>
          <p:nvPr/>
        </p:nvSpPr>
        <p:spPr>
          <a:xfrm>
            <a:off x="6016466" y="5311973"/>
            <a:ext cx="2597229" cy="324564"/>
          </a:xfrm>
          <a:prstGeom prst="rect">
            <a:avLst/>
          </a:prstGeom>
          <a:noFill/>
          <a:ln/>
        </p:spPr>
        <p:txBody>
          <a:bodyPr wrap="none" lIns="0" tIns="0" rIns="0" bIns="0" rtlCol="0" anchor="t"/>
          <a:lstStyle/>
          <a:p>
            <a:pPr marL="0" indent="0" algn="ctr">
              <a:lnSpc>
                <a:spcPts val="2550"/>
              </a:lnSpc>
              <a:buNone/>
            </a:pPr>
            <a:r>
              <a:rPr lang="en-US" sz="2000" dirty="0">
                <a:solidFill>
                  <a:srgbClr val="454240"/>
                </a:solidFill>
                <a:latin typeface="Libre Baskerville" pitchFamily="34" charset="0"/>
                <a:ea typeface="Libre Baskerville" pitchFamily="34" charset="-122"/>
                <a:cs typeface="Libre Baskerville" pitchFamily="34" charset="-120"/>
              </a:rPr>
              <a:t>WPA (после 2004)</a:t>
            </a:r>
            <a:endParaRPr lang="en-US" sz="2000" dirty="0"/>
          </a:p>
        </p:txBody>
      </p:sp>
      <p:sp>
        <p:nvSpPr>
          <p:cNvPr id="14" name="Text 12"/>
          <p:cNvSpPr/>
          <p:nvPr/>
        </p:nvSpPr>
        <p:spPr>
          <a:xfrm>
            <a:off x="4293870" y="5761196"/>
            <a:ext cx="6042541" cy="664845"/>
          </a:xfrm>
          <a:prstGeom prst="rect">
            <a:avLst/>
          </a:prstGeom>
          <a:noFill/>
          <a:ln/>
        </p:spPr>
        <p:txBody>
          <a:bodyPr wrap="square" lIns="0" tIns="0" rIns="0" bIns="0" rtlCol="0" anchor="t"/>
          <a:lstStyle/>
          <a:p>
            <a:pPr marL="0" indent="0" algn="ctr">
              <a:lnSpc>
                <a:spcPts val="2600"/>
              </a:lnSpc>
              <a:buNone/>
            </a:pPr>
            <a:r>
              <a:rPr lang="en-US" sz="1600" dirty="0">
                <a:solidFill>
                  <a:srgbClr val="454240"/>
                </a:solidFill>
                <a:latin typeface="DM Sans" pitchFamily="34" charset="0"/>
                <a:ea typeface="DM Sans" pitchFamily="34" charset="-122"/>
                <a:cs typeface="DM Sans" pitchFamily="34" charset="-120"/>
              </a:rPr>
              <a:t>Заменил WEP, использует AES-CCM. Корпоративные версии WPA используют IEEE 802.1X для аутентификации.</a:t>
            </a:r>
            <a:endParaRPr lang="en-US" sz="1600" dirty="0"/>
          </a:p>
        </p:txBody>
      </p:sp>
      <p:sp>
        <p:nvSpPr>
          <p:cNvPr id="15" name="Shape 13"/>
          <p:cNvSpPr/>
          <p:nvPr/>
        </p:nvSpPr>
        <p:spPr>
          <a:xfrm>
            <a:off x="10662642" y="3857625"/>
            <a:ext cx="22860" cy="623292"/>
          </a:xfrm>
          <a:prstGeom prst="roundRect">
            <a:avLst>
              <a:gd name="adj" fmla="val 381750"/>
            </a:avLst>
          </a:prstGeom>
          <a:solidFill>
            <a:srgbClr val="DDD3BA"/>
          </a:solidFill>
          <a:ln/>
        </p:spPr>
      </p:sp>
      <p:sp>
        <p:nvSpPr>
          <p:cNvPr id="16" name="Shape 14"/>
          <p:cNvSpPr/>
          <p:nvPr/>
        </p:nvSpPr>
        <p:spPr>
          <a:xfrm>
            <a:off x="10440352" y="4247198"/>
            <a:ext cx="467439" cy="467439"/>
          </a:xfrm>
          <a:prstGeom prst="roundRect">
            <a:avLst>
              <a:gd name="adj" fmla="val 18669"/>
            </a:avLst>
          </a:prstGeom>
          <a:solidFill>
            <a:srgbClr val="F7EDD4"/>
          </a:solidFill>
          <a:ln w="7620">
            <a:solidFill>
              <a:srgbClr val="DDD3BA"/>
            </a:solidFill>
            <a:prstDash val="solid"/>
          </a:ln>
        </p:spPr>
      </p:sp>
      <p:sp>
        <p:nvSpPr>
          <p:cNvPr id="17" name="Text 15"/>
          <p:cNvSpPr/>
          <p:nvPr/>
        </p:nvSpPr>
        <p:spPr>
          <a:xfrm>
            <a:off x="10518279" y="4286131"/>
            <a:ext cx="311587" cy="389573"/>
          </a:xfrm>
          <a:prstGeom prst="rect">
            <a:avLst/>
          </a:prstGeom>
          <a:noFill/>
          <a:ln/>
        </p:spPr>
        <p:txBody>
          <a:bodyPr wrap="none" lIns="0" tIns="0" rIns="0" bIns="0" rtlCol="0" anchor="t"/>
          <a:lstStyle/>
          <a:p>
            <a:pPr marL="0" indent="0" algn="ctr">
              <a:lnSpc>
                <a:spcPts val="2450"/>
              </a:lnSpc>
              <a:buNone/>
            </a:pPr>
            <a:r>
              <a:rPr lang="en-US" sz="2450" dirty="0">
                <a:solidFill>
                  <a:srgbClr val="454240"/>
                </a:solidFill>
                <a:latin typeface="Libre Baskerville" pitchFamily="34" charset="0"/>
                <a:ea typeface="Libre Baskerville" pitchFamily="34" charset="-122"/>
                <a:cs typeface="Libre Baskerville" pitchFamily="34" charset="-120"/>
              </a:rPr>
              <a:t>3</a:t>
            </a:r>
            <a:endParaRPr lang="en-US" sz="2450" dirty="0"/>
          </a:p>
        </p:txBody>
      </p:sp>
      <p:sp>
        <p:nvSpPr>
          <p:cNvPr id="18" name="Text 16"/>
          <p:cNvSpPr/>
          <p:nvPr/>
        </p:nvSpPr>
        <p:spPr>
          <a:xfrm>
            <a:off x="9375458" y="2535793"/>
            <a:ext cx="2597229" cy="324564"/>
          </a:xfrm>
          <a:prstGeom prst="rect">
            <a:avLst/>
          </a:prstGeom>
          <a:noFill/>
          <a:ln/>
        </p:spPr>
        <p:txBody>
          <a:bodyPr wrap="none" lIns="0" tIns="0" rIns="0" bIns="0" rtlCol="0" anchor="t"/>
          <a:lstStyle/>
          <a:p>
            <a:pPr marL="0" indent="0" algn="ctr">
              <a:lnSpc>
                <a:spcPts val="2550"/>
              </a:lnSpc>
              <a:buNone/>
            </a:pPr>
            <a:r>
              <a:rPr lang="en-US" sz="2000" dirty="0">
                <a:solidFill>
                  <a:srgbClr val="454240"/>
                </a:solidFill>
                <a:latin typeface="Libre Baskerville" pitchFamily="34" charset="0"/>
                <a:ea typeface="Libre Baskerville" pitchFamily="34" charset="-122"/>
                <a:cs typeface="Libre Baskerville" pitchFamily="34" charset="-120"/>
              </a:rPr>
              <a:t>WPA3</a:t>
            </a:r>
            <a:endParaRPr lang="en-US" sz="2000" dirty="0"/>
          </a:p>
        </p:txBody>
      </p:sp>
      <p:sp>
        <p:nvSpPr>
          <p:cNvPr id="19" name="Text 17"/>
          <p:cNvSpPr/>
          <p:nvPr/>
        </p:nvSpPr>
        <p:spPr>
          <a:xfrm>
            <a:off x="7652742" y="2985016"/>
            <a:ext cx="6042660" cy="664845"/>
          </a:xfrm>
          <a:prstGeom prst="rect">
            <a:avLst/>
          </a:prstGeom>
          <a:noFill/>
          <a:ln/>
        </p:spPr>
        <p:txBody>
          <a:bodyPr wrap="square" lIns="0" tIns="0" rIns="0" bIns="0" rtlCol="0" anchor="t"/>
          <a:lstStyle/>
          <a:p>
            <a:pPr marL="0" indent="0" algn="ctr">
              <a:lnSpc>
                <a:spcPts val="2600"/>
              </a:lnSpc>
              <a:buNone/>
            </a:pPr>
            <a:r>
              <a:rPr lang="en-US" sz="1600" dirty="0">
                <a:solidFill>
                  <a:srgbClr val="454240"/>
                </a:solidFill>
                <a:latin typeface="DM Sans" pitchFamily="34" charset="0"/>
                <a:ea typeface="DM Sans" pitchFamily="34" charset="-122"/>
                <a:cs typeface="DM Sans" pitchFamily="34" charset="-120"/>
              </a:rPr>
              <a:t>Заменил PSK на PAKE, обеспечивает дополнительную защиту от слабых паролей и предлагает PFS.</a:t>
            </a:r>
            <a:endParaRPr lang="en-US" sz="1600" dirty="0"/>
          </a:p>
        </p:txBody>
      </p:sp>
      <p:sp>
        <p:nvSpPr>
          <p:cNvPr id="20" name="Text 18"/>
          <p:cNvSpPr/>
          <p:nvPr/>
        </p:nvSpPr>
        <p:spPr>
          <a:xfrm>
            <a:off x="727234" y="6659761"/>
            <a:ext cx="13175933" cy="664845"/>
          </a:xfrm>
          <a:prstGeom prst="rect">
            <a:avLst/>
          </a:prstGeom>
          <a:noFill/>
          <a:ln/>
        </p:spPr>
        <p:txBody>
          <a:bodyPr wrap="square" lIns="0" tIns="0" rIns="0" bIns="0" rtlCol="0" anchor="t"/>
          <a:lstStyle/>
          <a:p>
            <a:pPr marL="0" indent="0" algn="l">
              <a:lnSpc>
                <a:spcPts val="2600"/>
              </a:lnSpc>
              <a:buNone/>
            </a:pPr>
            <a:r>
              <a:rPr lang="en-US" sz="1600" dirty="0">
                <a:solidFill>
                  <a:srgbClr val="454240"/>
                </a:solidFill>
                <a:latin typeface="DM Sans" pitchFamily="34" charset="0"/>
                <a:ea typeface="DM Sans" pitchFamily="34" charset="-122"/>
                <a:cs typeface="DM Sans" pitchFamily="34" charset="-120"/>
              </a:rPr>
              <a:t>Шифрование Wi-Fi защищает данные только от беспроводного устройства до точки доступа. Рекомендуется использовать VPN для связи с ресурсами в проводной сети, особенно в публичных Wi-Fi сетях.</a:t>
            </a:r>
            <a:endParaRPr lang="en-US" sz="1600" dirty="0"/>
          </a:p>
        </p:txBody>
      </p:sp>
    </p:spTree>
    <p:extLst>
      <p:ext uri="{BB962C8B-B14F-4D97-AF65-F5344CB8AC3E}">
        <p14:creationId xmlns:p14="http://schemas.microsoft.com/office/powerpoint/2010/main" val="3680231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3761" y="442913"/>
            <a:ext cx="5333881" cy="503396"/>
          </a:xfrm>
          <a:prstGeom prst="rect">
            <a:avLst/>
          </a:prstGeom>
          <a:noFill/>
          <a:ln/>
        </p:spPr>
        <p:txBody>
          <a:bodyPr wrap="none" lIns="0" tIns="0" rIns="0" bIns="0" rtlCol="0" anchor="t"/>
          <a:lstStyle/>
          <a:p>
            <a:pPr marL="0" indent="0" algn="l">
              <a:lnSpc>
                <a:spcPts val="3950"/>
              </a:lnSpc>
              <a:buNone/>
            </a:pPr>
            <a:r>
              <a:rPr lang="en-US" sz="3150" dirty="0">
                <a:solidFill>
                  <a:srgbClr val="5C4E3D"/>
                </a:solidFill>
                <a:latin typeface="Libre Baskerville" pitchFamily="34" charset="0"/>
                <a:ea typeface="Libre Baskerville" pitchFamily="34" charset="-122"/>
                <a:cs typeface="Libre Baskerville" pitchFamily="34" charset="-120"/>
              </a:rPr>
              <a:t>MACsec: Защита Ethernet</a:t>
            </a:r>
            <a:endParaRPr lang="en-US" sz="3150" dirty="0"/>
          </a:p>
        </p:txBody>
      </p:sp>
      <p:sp>
        <p:nvSpPr>
          <p:cNvPr id="3" name="Text 1"/>
          <p:cNvSpPr/>
          <p:nvPr/>
        </p:nvSpPr>
        <p:spPr>
          <a:xfrm>
            <a:off x="563761" y="1268492"/>
            <a:ext cx="13502878" cy="257651"/>
          </a:xfrm>
          <a:prstGeom prst="rect">
            <a:avLst/>
          </a:prstGeom>
          <a:noFill/>
          <a:ln/>
        </p:spPr>
        <p:txBody>
          <a:bodyPr wrap="none" lIns="0" tIns="0" rIns="0" bIns="0" rtlCol="0" anchor="t"/>
          <a:lstStyle/>
          <a:p>
            <a:pPr marL="0" indent="0" algn="l">
              <a:lnSpc>
                <a:spcPts val="2000"/>
              </a:lnSpc>
              <a:buNone/>
            </a:pPr>
            <a:r>
              <a:rPr lang="en-US" sz="1250" dirty="0">
                <a:solidFill>
                  <a:srgbClr val="454240"/>
                </a:solidFill>
                <a:latin typeface="DM Sans" pitchFamily="34" charset="0"/>
                <a:ea typeface="DM Sans" pitchFamily="34" charset="-122"/>
                <a:cs typeface="DM Sans" pitchFamily="34" charset="-120"/>
              </a:rPr>
              <a:t>MACsec (IEEE 802.1AE) создает безопасные соединения точка-точка в сети Ethernet, являясь аналогом WPA для Wi-Fi.</a:t>
            </a:r>
            <a:endParaRPr lang="en-US" sz="1250" dirty="0"/>
          </a:p>
        </p:txBody>
      </p:sp>
      <p:sp>
        <p:nvSpPr>
          <p:cNvPr id="4" name="Text 2"/>
          <p:cNvSpPr/>
          <p:nvPr/>
        </p:nvSpPr>
        <p:spPr>
          <a:xfrm>
            <a:off x="563761" y="1852255"/>
            <a:ext cx="6554986" cy="515303"/>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454240"/>
                </a:solidFill>
                <a:latin typeface="DM Sans" pitchFamily="34" charset="0"/>
                <a:ea typeface="DM Sans" pitchFamily="34" charset="-122"/>
                <a:cs typeface="DM Sans" pitchFamily="34" charset="-120"/>
              </a:rPr>
              <a:t>Использует AES-GCM со 128-битными ключами для конфиденциальности и целостности.</a:t>
            </a:r>
            <a:endParaRPr lang="en-US" sz="1250" dirty="0"/>
          </a:p>
        </p:txBody>
      </p:sp>
      <p:sp>
        <p:nvSpPr>
          <p:cNvPr id="5" name="Text 3"/>
          <p:cNvSpPr/>
          <p:nvPr/>
        </p:nvSpPr>
        <p:spPr>
          <a:xfrm>
            <a:off x="563761" y="2423874"/>
            <a:ext cx="6554986" cy="257651"/>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54240"/>
                </a:solidFill>
                <a:latin typeface="DM Sans" pitchFamily="34" charset="0"/>
                <a:ea typeface="DM Sans" pitchFamily="34" charset="-122"/>
                <a:cs typeface="DM Sans" pitchFamily="34" charset="-120"/>
              </a:rPr>
              <a:t>Защищает IP-трафик, ARP, IPv6 ND и DHCP.</a:t>
            </a:r>
            <a:endParaRPr lang="en-US" sz="1250" dirty="0"/>
          </a:p>
        </p:txBody>
      </p:sp>
      <p:sp>
        <p:nvSpPr>
          <p:cNvPr id="6" name="Text 4"/>
          <p:cNvSpPr/>
          <p:nvPr/>
        </p:nvSpPr>
        <p:spPr>
          <a:xfrm>
            <a:off x="563761" y="2737842"/>
            <a:ext cx="6554986" cy="515303"/>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454240"/>
                </a:solidFill>
                <a:latin typeface="DM Sans" pitchFamily="34" charset="0"/>
                <a:ea typeface="DM Sans" pitchFamily="34" charset="-122"/>
                <a:cs typeface="DM Sans" pitchFamily="34" charset="-120"/>
              </a:rPr>
              <a:t>Для обмена ключами и аутентификации использует протокол MKA (расширение IEEE 802.1X).</a:t>
            </a:r>
            <a:endParaRPr lang="en-US" sz="1250" dirty="0"/>
          </a:p>
        </p:txBody>
      </p:sp>
      <p:pic>
        <p:nvPicPr>
          <p:cNvPr id="7" name="Image 0" descr="preencoded.png"/>
          <p:cNvPicPr>
            <a:picLocks noChangeAspect="1"/>
          </p:cNvPicPr>
          <p:nvPr/>
        </p:nvPicPr>
        <p:blipFill>
          <a:blip r:embed="rId3"/>
          <a:stretch>
            <a:fillRect/>
          </a:stretch>
        </p:blipFill>
        <p:spPr>
          <a:xfrm>
            <a:off x="7519273" y="1888569"/>
            <a:ext cx="6554986" cy="6554986"/>
          </a:xfrm>
          <a:prstGeom prst="rect">
            <a:avLst/>
          </a:prstGeom>
        </p:spPr>
      </p:pic>
      <p:sp>
        <p:nvSpPr>
          <p:cNvPr id="8" name="Text 5"/>
          <p:cNvSpPr/>
          <p:nvPr/>
        </p:nvSpPr>
        <p:spPr>
          <a:xfrm>
            <a:off x="563761" y="8805982"/>
            <a:ext cx="13502878" cy="257651"/>
          </a:xfrm>
          <a:prstGeom prst="rect">
            <a:avLst/>
          </a:prstGeom>
          <a:noFill/>
          <a:ln/>
        </p:spPr>
        <p:txBody>
          <a:bodyPr wrap="none" lIns="0" tIns="0" rIns="0" bIns="0" rtlCol="0" anchor="t"/>
          <a:lstStyle/>
          <a:p>
            <a:pPr marL="0" indent="0" algn="l">
              <a:lnSpc>
                <a:spcPts val="2000"/>
              </a:lnSpc>
              <a:buNone/>
            </a:pPr>
            <a:r>
              <a:rPr lang="en-US" sz="1250" dirty="0">
                <a:solidFill>
                  <a:srgbClr val="454240"/>
                </a:solidFill>
                <a:latin typeface="DM Sans" pitchFamily="34" charset="0"/>
                <a:ea typeface="DM Sans" pitchFamily="34" charset="-122"/>
                <a:cs typeface="DM Sans" pitchFamily="34" charset="-120"/>
              </a:rPr>
              <a:t>MACsec может защитить две машины через коммутатор, даже если сам коммутатор не поддерживает MACsec.</a:t>
            </a:r>
            <a:endParaRPr lang="en-US" sz="1250" dirty="0"/>
          </a:p>
        </p:txBody>
      </p:sp>
    </p:spTree>
    <p:extLst>
      <p:ext uri="{BB962C8B-B14F-4D97-AF65-F5344CB8AC3E}">
        <p14:creationId xmlns:p14="http://schemas.microsoft.com/office/powerpoint/2010/main" val="233313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88244"/>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Технология VLAN: Виртуальные Локальные Сети</a:t>
            </a:r>
            <a:endParaRPr lang="en-US" sz="4450" dirty="0"/>
          </a:p>
        </p:txBody>
      </p:sp>
      <p:sp>
        <p:nvSpPr>
          <p:cNvPr id="3" name="Text 1"/>
          <p:cNvSpPr/>
          <p:nvPr/>
        </p:nvSpPr>
        <p:spPr>
          <a:xfrm>
            <a:off x="793790" y="3059430"/>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VLAN (Virtual Local Area Network) - это распространенная технология защиты канального уровня, реализуемая в маршрутизаторах и коммутаторах. Она позволяет на одном физическом оборудовании создать несколько логически отделенных виртуальных локальных сетей.</a:t>
            </a:r>
            <a:endParaRPr lang="en-US" sz="1750" dirty="0"/>
          </a:p>
        </p:txBody>
      </p:sp>
      <p:sp>
        <p:nvSpPr>
          <p:cNvPr id="4" name="Shape 2"/>
          <p:cNvSpPr/>
          <p:nvPr/>
        </p:nvSpPr>
        <p:spPr>
          <a:xfrm>
            <a:off x="793790" y="4403288"/>
            <a:ext cx="510302" cy="510302"/>
          </a:xfrm>
          <a:prstGeom prst="roundRect">
            <a:avLst>
              <a:gd name="adj" fmla="val 18669"/>
            </a:avLst>
          </a:prstGeom>
          <a:solidFill>
            <a:srgbClr val="F7EDD4"/>
          </a:solidFill>
          <a:ln w="7620">
            <a:solidFill>
              <a:srgbClr val="DDD3BA"/>
            </a:solidFill>
            <a:prstDash val="solid"/>
          </a:ln>
        </p:spPr>
      </p:sp>
      <p:sp>
        <p:nvSpPr>
          <p:cNvPr id="5" name="Text 3"/>
          <p:cNvSpPr/>
          <p:nvPr/>
        </p:nvSpPr>
        <p:spPr>
          <a:xfrm>
            <a:off x="878860" y="444579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1</a:t>
            </a:r>
            <a:endParaRPr lang="en-US" sz="2650" dirty="0"/>
          </a:p>
        </p:txBody>
      </p:sp>
      <p:sp>
        <p:nvSpPr>
          <p:cNvPr id="6" name="Text 4"/>
          <p:cNvSpPr/>
          <p:nvPr/>
        </p:nvSpPr>
        <p:spPr>
          <a:xfrm>
            <a:off x="1530906" y="4481155"/>
            <a:ext cx="3317558"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Структурирование Сети</a:t>
            </a:r>
            <a:endParaRPr lang="en-US" sz="2200" dirty="0"/>
          </a:p>
        </p:txBody>
      </p:sp>
      <p:sp>
        <p:nvSpPr>
          <p:cNvPr id="7" name="Text 5"/>
          <p:cNvSpPr/>
          <p:nvPr/>
        </p:nvSpPr>
        <p:spPr>
          <a:xfrm>
            <a:off x="1530906" y="4971574"/>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Оптимально структурирует сеть, повышая ее безопасность.</a:t>
            </a:r>
            <a:endParaRPr lang="en-US" sz="1750" dirty="0"/>
          </a:p>
        </p:txBody>
      </p:sp>
      <p:sp>
        <p:nvSpPr>
          <p:cNvPr id="8" name="Shape 6"/>
          <p:cNvSpPr/>
          <p:nvPr/>
        </p:nvSpPr>
        <p:spPr>
          <a:xfrm>
            <a:off x="5235893" y="4403288"/>
            <a:ext cx="510302" cy="510302"/>
          </a:xfrm>
          <a:prstGeom prst="roundRect">
            <a:avLst>
              <a:gd name="adj" fmla="val 18669"/>
            </a:avLst>
          </a:prstGeom>
          <a:solidFill>
            <a:srgbClr val="F7EDD4"/>
          </a:solidFill>
          <a:ln w="7620">
            <a:solidFill>
              <a:srgbClr val="DDD3BA"/>
            </a:solidFill>
            <a:prstDash val="solid"/>
          </a:ln>
        </p:spPr>
      </p:sp>
      <p:sp>
        <p:nvSpPr>
          <p:cNvPr id="9" name="Text 7"/>
          <p:cNvSpPr/>
          <p:nvPr/>
        </p:nvSpPr>
        <p:spPr>
          <a:xfrm>
            <a:off x="5320963" y="444579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2</a:t>
            </a:r>
            <a:endParaRPr lang="en-US" sz="2650" dirty="0"/>
          </a:p>
        </p:txBody>
      </p:sp>
      <p:sp>
        <p:nvSpPr>
          <p:cNvPr id="10" name="Text 8"/>
          <p:cNvSpPr/>
          <p:nvPr/>
        </p:nvSpPr>
        <p:spPr>
          <a:xfrm>
            <a:off x="5973008" y="4481155"/>
            <a:ext cx="3316962"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Разграничение Доступа</a:t>
            </a:r>
            <a:endParaRPr lang="en-US" sz="2200" dirty="0"/>
          </a:p>
        </p:txBody>
      </p:sp>
      <p:sp>
        <p:nvSpPr>
          <p:cNvPr id="11" name="Text 9"/>
          <p:cNvSpPr/>
          <p:nvPr/>
        </p:nvSpPr>
        <p:spPr>
          <a:xfrm>
            <a:off x="5973008" y="4971574"/>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Гибко разграничивает доступ к сетевым ресурсам.</a:t>
            </a:r>
            <a:endParaRPr lang="en-US" sz="1750" dirty="0"/>
          </a:p>
        </p:txBody>
      </p:sp>
      <p:sp>
        <p:nvSpPr>
          <p:cNvPr id="12" name="Shape 10"/>
          <p:cNvSpPr/>
          <p:nvPr/>
        </p:nvSpPr>
        <p:spPr>
          <a:xfrm>
            <a:off x="9677995" y="4403288"/>
            <a:ext cx="510302" cy="510302"/>
          </a:xfrm>
          <a:prstGeom prst="roundRect">
            <a:avLst>
              <a:gd name="adj" fmla="val 18669"/>
            </a:avLst>
          </a:prstGeom>
          <a:solidFill>
            <a:srgbClr val="F7EDD4"/>
          </a:solidFill>
          <a:ln w="7620">
            <a:solidFill>
              <a:srgbClr val="DDD3BA"/>
            </a:solidFill>
            <a:prstDash val="solid"/>
          </a:ln>
        </p:spPr>
      </p:sp>
      <p:sp>
        <p:nvSpPr>
          <p:cNvPr id="13" name="Text 11"/>
          <p:cNvSpPr/>
          <p:nvPr/>
        </p:nvSpPr>
        <p:spPr>
          <a:xfrm>
            <a:off x="9763065" y="444579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3</a:t>
            </a:r>
            <a:endParaRPr lang="en-US" sz="2650" dirty="0"/>
          </a:p>
        </p:txBody>
      </p:sp>
      <p:sp>
        <p:nvSpPr>
          <p:cNvPr id="14" name="Text 12"/>
          <p:cNvSpPr/>
          <p:nvPr/>
        </p:nvSpPr>
        <p:spPr>
          <a:xfrm>
            <a:off x="10415111" y="4481155"/>
            <a:ext cx="3073241"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Уменьшение Трафика</a:t>
            </a:r>
            <a:endParaRPr lang="en-US" sz="2200" dirty="0"/>
          </a:p>
        </p:txBody>
      </p:sp>
      <p:sp>
        <p:nvSpPr>
          <p:cNvPr id="15" name="Text 13"/>
          <p:cNvSpPr/>
          <p:nvPr/>
        </p:nvSpPr>
        <p:spPr>
          <a:xfrm>
            <a:off x="10415111" y="4971574"/>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Сокращает количество широковещательного трафика.</a:t>
            </a:r>
            <a:endParaRPr lang="en-US" sz="1750" dirty="0"/>
          </a:p>
        </p:txBody>
      </p:sp>
      <p:sp>
        <p:nvSpPr>
          <p:cNvPr id="16" name="Text 14"/>
          <p:cNvSpPr/>
          <p:nvPr/>
        </p:nvSpPr>
        <p:spPr>
          <a:xfrm>
            <a:off x="793790" y="631543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Суть технологии заключается в назначении портам коммутатора типов Access Port (для конечных устройств) и Dot1q (для соединения между коммутаторами).</a:t>
            </a:r>
            <a:endParaRPr lang="en-US" sz="1750" dirty="0"/>
          </a:p>
        </p:txBody>
      </p:sp>
    </p:spTree>
    <p:extLst>
      <p:ext uri="{BB962C8B-B14F-4D97-AF65-F5344CB8AC3E}">
        <p14:creationId xmlns:p14="http://schemas.microsoft.com/office/powerpoint/2010/main" val="1148924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3820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Пример Построения VLAN</a:t>
            </a:r>
            <a:endParaRPr lang="en-US" sz="4450" dirty="0"/>
          </a:p>
        </p:txBody>
      </p:sp>
      <p:sp>
        <p:nvSpPr>
          <p:cNvPr id="4" name="Text 1"/>
          <p:cNvSpPr/>
          <p:nvPr/>
        </p:nvSpPr>
        <p:spPr>
          <a:xfrm>
            <a:off x="6280190" y="3595926"/>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Рассмотрим пример построения двух VLAN на основе физической структуры с восемью ПК и двумя коммутаторами.</a:t>
            </a:r>
            <a:endParaRPr lang="en-US" sz="1750" dirty="0"/>
          </a:p>
        </p:txBody>
      </p:sp>
      <p:sp>
        <p:nvSpPr>
          <p:cNvPr id="5" name="Text 2"/>
          <p:cNvSpPr/>
          <p:nvPr/>
        </p:nvSpPr>
        <p:spPr>
          <a:xfrm>
            <a:off x="6280190" y="4576882"/>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Каждый Access Port принадлежит определенной VLAN. Трафик, проходящий через Access Port, получает дополнительную метку (тег), которую коммутатор использует для дальнейшего перемещения трафика. Через Dot1q Port может проходить трафик от различных VLAN.</a:t>
            </a:r>
            <a:endParaRPr lang="en-US" sz="1750" dirty="0"/>
          </a:p>
        </p:txBody>
      </p:sp>
    </p:spTree>
    <p:extLst>
      <p:ext uri="{BB962C8B-B14F-4D97-AF65-F5344CB8AC3E}">
        <p14:creationId xmlns:p14="http://schemas.microsoft.com/office/powerpoint/2010/main" val="3436217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4482"/>
          </a:xfrm>
          <a:prstGeom prst="rect">
            <a:avLst/>
          </a:prstGeom>
        </p:spPr>
      </p:pic>
      <p:sp>
        <p:nvSpPr>
          <p:cNvPr id="3" name="Text 0"/>
          <p:cNvSpPr/>
          <p:nvPr/>
        </p:nvSpPr>
        <p:spPr>
          <a:xfrm>
            <a:off x="6243757" y="595074"/>
            <a:ext cx="6680359" cy="676275"/>
          </a:xfrm>
          <a:prstGeom prst="rect">
            <a:avLst/>
          </a:prstGeom>
          <a:noFill/>
          <a:ln/>
        </p:spPr>
        <p:txBody>
          <a:bodyPr wrap="none" lIns="0" tIns="0" rIns="0" bIns="0" rtlCol="0" anchor="t"/>
          <a:lstStyle/>
          <a:p>
            <a:pPr marL="0" indent="0" algn="l">
              <a:lnSpc>
                <a:spcPts val="5300"/>
              </a:lnSpc>
              <a:buNone/>
            </a:pPr>
            <a:r>
              <a:rPr lang="en-US" sz="4250" dirty="0">
                <a:solidFill>
                  <a:srgbClr val="5C4E3D"/>
                </a:solidFill>
                <a:latin typeface="Libre Baskerville" pitchFamily="34" charset="0"/>
                <a:ea typeface="Libre Baskerville" pitchFamily="34" charset="-122"/>
                <a:cs typeface="Libre Baskerville" pitchFamily="34" charset="-120"/>
              </a:rPr>
              <a:t>Стек протоколов TCP/IP</a:t>
            </a:r>
            <a:endParaRPr lang="en-US" sz="4250" dirty="0"/>
          </a:p>
        </p:txBody>
      </p:sp>
      <p:sp>
        <p:nvSpPr>
          <p:cNvPr id="4" name="Shape 1"/>
          <p:cNvSpPr/>
          <p:nvPr/>
        </p:nvSpPr>
        <p:spPr>
          <a:xfrm>
            <a:off x="6243757" y="1595914"/>
            <a:ext cx="7629287" cy="1262063"/>
          </a:xfrm>
          <a:prstGeom prst="roundRect">
            <a:avLst>
              <a:gd name="adj" fmla="val 7202"/>
            </a:avLst>
          </a:prstGeom>
          <a:solidFill>
            <a:srgbClr val="F7EDD4"/>
          </a:solidFill>
          <a:ln w="7620">
            <a:solidFill>
              <a:srgbClr val="DDD3BA"/>
            </a:solidFill>
            <a:prstDash val="solid"/>
          </a:ln>
        </p:spPr>
      </p:sp>
      <p:sp>
        <p:nvSpPr>
          <p:cNvPr id="5" name="Text 2"/>
          <p:cNvSpPr/>
          <p:nvPr/>
        </p:nvSpPr>
        <p:spPr>
          <a:xfrm>
            <a:off x="6467713" y="1819870"/>
            <a:ext cx="2705100" cy="338138"/>
          </a:xfrm>
          <a:prstGeom prst="rect">
            <a:avLst/>
          </a:prstGeom>
          <a:noFill/>
          <a:ln/>
        </p:spPr>
        <p:txBody>
          <a:bodyPr wrap="none" lIns="0" tIns="0" rIns="0" bIns="0" rtlCol="0" anchor="t"/>
          <a:lstStyle/>
          <a:p>
            <a:pPr marL="0" indent="0" algn="l">
              <a:lnSpc>
                <a:spcPts val="2650"/>
              </a:lnSpc>
              <a:buNone/>
            </a:pPr>
            <a:r>
              <a:rPr lang="en-US" sz="2100" dirty="0">
                <a:solidFill>
                  <a:srgbClr val="454240"/>
                </a:solidFill>
                <a:latin typeface="Libre Baskerville" pitchFamily="34" charset="0"/>
                <a:ea typeface="Libre Baskerville" pitchFamily="34" charset="-122"/>
                <a:cs typeface="Libre Baskerville" pitchFamily="34" charset="-120"/>
              </a:rPr>
              <a:t>Канальный уровень</a:t>
            </a:r>
            <a:endParaRPr lang="en-US" sz="2100" dirty="0"/>
          </a:p>
        </p:txBody>
      </p:sp>
      <p:sp>
        <p:nvSpPr>
          <p:cNvPr id="6" name="Text 3"/>
          <p:cNvSpPr/>
          <p:nvPr/>
        </p:nvSpPr>
        <p:spPr>
          <a:xfrm>
            <a:off x="6467713" y="2287786"/>
            <a:ext cx="7181374" cy="346234"/>
          </a:xfrm>
          <a:prstGeom prst="rect">
            <a:avLst/>
          </a:prstGeom>
          <a:noFill/>
          <a:ln/>
        </p:spPr>
        <p:txBody>
          <a:bodyPr wrap="none" lIns="0" tIns="0" rIns="0" bIns="0" rtlCol="0" anchor="t"/>
          <a:lstStyle/>
          <a:p>
            <a:pPr marL="0" indent="0" algn="l">
              <a:lnSpc>
                <a:spcPts val="2700"/>
              </a:lnSpc>
              <a:buNone/>
            </a:pPr>
            <a:r>
              <a:rPr lang="en-US" sz="1700" dirty="0">
                <a:solidFill>
                  <a:srgbClr val="454240"/>
                </a:solidFill>
                <a:latin typeface="DM Sans" pitchFamily="34" charset="0"/>
                <a:ea typeface="DM Sans" pitchFamily="34" charset="-122"/>
                <a:cs typeface="DM Sans" pitchFamily="34" charset="-120"/>
              </a:rPr>
              <a:t>Подготавливает фреймы для передачи по локальной среде</a:t>
            </a:r>
            <a:endParaRPr lang="en-US" sz="1700" dirty="0"/>
          </a:p>
        </p:txBody>
      </p:sp>
      <p:sp>
        <p:nvSpPr>
          <p:cNvPr id="7" name="Shape 4"/>
          <p:cNvSpPr/>
          <p:nvPr/>
        </p:nvSpPr>
        <p:spPr>
          <a:xfrm>
            <a:off x="6243757" y="3074313"/>
            <a:ext cx="7629287" cy="1608296"/>
          </a:xfrm>
          <a:prstGeom prst="roundRect">
            <a:avLst>
              <a:gd name="adj" fmla="val 5651"/>
            </a:avLst>
          </a:prstGeom>
          <a:solidFill>
            <a:srgbClr val="F7EDD4"/>
          </a:solidFill>
          <a:ln w="7620">
            <a:solidFill>
              <a:srgbClr val="DDD3BA"/>
            </a:solidFill>
            <a:prstDash val="solid"/>
          </a:ln>
        </p:spPr>
      </p:sp>
      <p:sp>
        <p:nvSpPr>
          <p:cNvPr id="8" name="Text 5"/>
          <p:cNvSpPr/>
          <p:nvPr/>
        </p:nvSpPr>
        <p:spPr>
          <a:xfrm>
            <a:off x="6467713" y="3298269"/>
            <a:ext cx="2705100" cy="338138"/>
          </a:xfrm>
          <a:prstGeom prst="rect">
            <a:avLst/>
          </a:prstGeom>
          <a:noFill/>
          <a:ln/>
        </p:spPr>
        <p:txBody>
          <a:bodyPr wrap="none" lIns="0" tIns="0" rIns="0" bIns="0" rtlCol="0" anchor="t"/>
          <a:lstStyle/>
          <a:p>
            <a:pPr marL="0" indent="0" algn="l">
              <a:lnSpc>
                <a:spcPts val="2650"/>
              </a:lnSpc>
              <a:buNone/>
            </a:pPr>
            <a:r>
              <a:rPr lang="en-US" sz="2100" dirty="0">
                <a:solidFill>
                  <a:srgbClr val="454240"/>
                </a:solidFill>
                <a:latin typeface="Libre Baskerville" pitchFamily="34" charset="0"/>
                <a:ea typeface="Libre Baskerville" pitchFamily="34" charset="-122"/>
                <a:cs typeface="Libre Baskerville" pitchFamily="34" charset="-120"/>
              </a:rPr>
              <a:t>Сетевой уровень</a:t>
            </a:r>
            <a:endParaRPr lang="en-US" sz="2100" dirty="0"/>
          </a:p>
        </p:txBody>
      </p:sp>
      <p:sp>
        <p:nvSpPr>
          <p:cNvPr id="9" name="Text 6"/>
          <p:cNvSpPr/>
          <p:nvPr/>
        </p:nvSpPr>
        <p:spPr>
          <a:xfrm>
            <a:off x="6467713" y="3766185"/>
            <a:ext cx="7181374" cy="692467"/>
          </a:xfrm>
          <a:prstGeom prst="rect">
            <a:avLst/>
          </a:prstGeom>
          <a:noFill/>
          <a:ln/>
        </p:spPr>
        <p:txBody>
          <a:bodyPr wrap="square" lIns="0" tIns="0" rIns="0" bIns="0" rtlCol="0" anchor="t"/>
          <a:lstStyle/>
          <a:p>
            <a:pPr marL="0" indent="0" algn="l">
              <a:lnSpc>
                <a:spcPts val="2700"/>
              </a:lnSpc>
              <a:buNone/>
            </a:pPr>
            <a:r>
              <a:rPr lang="en-US" sz="1700" dirty="0">
                <a:solidFill>
                  <a:srgbClr val="454240"/>
                </a:solidFill>
                <a:latin typeface="DM Sans" pitchFamily="34" charset="0"/>
                <a:ea typeface="DM Sans" pitchFamily="34" charset="-122"/>
                <a:cs typeface="DM Sans" pitchFamily="34" charset="-120"/>
              </a:rPr>
              <a:t>Производит маршрутизацию IP-пакетов для межсетевого взаимодействия</a:t>
            </a:r>
            <a:endParaRPr lang="en-US" sz="1700" dirty="0"/>
          </a:p>
        </p:txBody>
      </p:sp>
      <p:sp>
        <p:nvSpPr>
          <p:cNvPr id="10" name="Shape 7"/>
          <p:cNvSpPr/>
          <p:nvPr/>
        </p:nvSpPr>
        <p:spPr>
          <a:xfrm>
            <a:off x="6243757" y="4898946"/>
            <a:ext cx="7629287" cy="1262063"/>
          </a:xfrm>
          <a:prstGeom prst="roundRect">
            <a:avLst>
              <a:gd name="adj" fmla="val 7202"/>
            </a:avLst>
          </a:prstGeom>
          <a:solidFill>
            <a:srgbClr val="F7EDD4"/>
          </a:solidFill>
          <a:ln w="7620">
            <a:solidFill>
              <a:srgbClr val="DDD3BA"/>
            </a:solidFill>
            <a:prstDash val="solid"/>
          </a:ln>
        </p:spPr>
      </p:sp>
      <p:sp>
        <p:nvSpPr>
          <p:cNvPr id="11" name="Text 8"/>
          <p:cNvSpPr/>
          <p:nvPr/>
        </p:nvSpPr>
        <p:spPr>
          <a:xfrm>
            <a:off x="6467713" y="5122902"/>
            <a:ext cx="3119199" cy="338138"/>
          </a:xfrm>
          <a:prstGeom prst="rect">
            <a:avLst/>
          </a:prstGeom>
          <a:noFill/>
          <a:ln/>
        </p:spPr>
        <p:txBody>
          <a:bodyPr wrap="none" lIns="0" tIns="0" rIns="0" bIns="0" rtlCol="0" anchor="t"/>
          <a:lstStyle/>
          <a:p>
            <a:pPr marL="0" indent="0" algn="l">
              <a:lnSpc>
                <a:spcPts val="2650"/>
              </a:lnSpc>
              <a:buNone/>
            </a:pPr>
            <a:r>
              <a:rPr lang="en-US" sz="2100" dirty="0">
                <a:solidFill>
                  <a:srgbClr val="454240"/>
                </a:solidFill>
                <a:latin typeface="Libre Baskerville" pitchFamily="34" charset="0"/>
                <a:ea typeface="Libre Baskerville" pitchFamily="34" charset="-122"/>
                <a:cs typeface="Libre Baskerville" pitchFamily="34" charset="-120"/>
              </a:rPr>
              <a:t>Транспортный уровень</a:t>
            </a:r>
            <a:endParaRPr lang="en-US" sz="2100" dirty="0"/>
          </a:p>
        </p:txBody>
      </p:sp>
      <p:sp>
        <p:nvSpPr>
          <p:cNvPr id="12" name="Text 9"/>
          <p:cNvSpPr/>
          <p:nvPr/>
        </p:nvSpPr>
        <p:spPr>
          <a:xfrm>
            <a:off x="6467713" y="5590818"/>
            <a:ext cx="7181374" cy="346234"/>
          </a:xfrm>
          <a:prstGeom prst="rect">
            <a:avLst/>
          </a:prstGeom>
          <a:noFill/>
          <a:ln/>
        </p:spPr>
        <p:txBody>
          <a:bodyPr wrap="none" lIns="0" tIns="0" rIns="0" bIns="0" rtlCol="0" anchor="t"/>
          <a:lstStyle/>
          <a:p>
            <a:pPr marL="0" indent="0" algn="l">
              <a:lnSpc>
                <a:spcPts val="2700"/>
              </a:lnSpc>
              <a:buNone/>
            </a:pPr>
            <a:r>
              <a:rPr lang="en-US" sz="1700" dirty="0">
                <a:solidFill>
                  <a:srgbClr val="454240"/>
                </a:solidFill>
                <a:latin typeface="DM Sans" pitchFamily="34" charset="0"/>
                <a:ea typeface="DM Sans" pitchFamily="34" charset="-122"/>
                <a:cs typeface="DM Sans" pitchFamily="34" charset="-120"/>
              </a:rPr>
              <a:t>Осуществляет сегментацию, передачу и сборку сегментов</a:t>
            </a:r>
            <a:endParaRPr lang="en-US" sz="1700" dirty="0"/>
          </a:p>
        </p:txBody>
      </p:sp>
      <p:sp>
        <p:nvSpPr>
          <p:cNvPr id="13" name="Shape 10"/>
          <p:cNvSpPr/>
          <p:nvPr/>
        </p:nvSpPr>
        <p:spPr>
          <a:xfrm>
            <a:off x="6243757" y="6377345"/>
            <a:ext cx="7629287" cy="1262063"/>
          </a:xfrm>
          <a:prstGeom prst="roundRect">
            <a:avLst>
              <a:gd name="adj" fmla="val 7202"/>
            </a:avLst>
          </a:prstGeom>
          <a:solidFill>
            <a:srgbClr val="F7EDD4"/>
          </a:solidFill>
          <a:ln w="7620">
            <a:solidFill>
              <a:srgbClr val="DDD3BA"/>
            </a:solidFill>
            <a:prstDash val="solid"/>
          </a:ln>
        </p:spPr>
      </p:sp>
      <p:sp>
        <p:nvSpPr>
          <p:cNvPr id="14" name="Text 11"/>
          <p:cNvSpPr/>
          <p:nvPr/>
        </p:nvSpPr>
        <p:spPr>
          <a:xfrm>
            <a:off x="6467713" y="6601301"/>
            <a:ext cx="2819995" cy="338138"/>
          </a:xfrm>
          <a:prstGeom prst="rect">
            <a:avLst/>
          </a:prstGeom>
          <a:noFill/>
          <a:ln/>
        </p:spPr>
        <p:txBody>
          <a:bodyPr wrap="none" lIns="0" tIns="0" rIns="0" bIns="0" rtlCol="0" anchor="t"/>
          <a:lstStyle/>
          <a:p>
            <a:pPr marL="0" indent="0" algn="l">
              <a:lnSpc>
                <a:spcPts val="2650"/>
              </a:lnSpc>
              <a:buNone/>
            </a:pPr>
            <a:r>
              <a:rPr lang="en-US" sz="2100" dirty="0">
                <a:solidFill>
                  <a:srgbClr val="454240"/>
                </a:solidFill>
                <a:latin typeface="Libre Baskerville" pitchFamily="34" charset="0"/>
                <a:ea typeface="Libre Baskerville" pitchFamily="34" charset="-122"/>
                <a:cs typeface="Libre Baskerville" pitchFamily="34" charset="-120"/>
              </a:rPr>
              <a:t>Прикладной уровень</a:t>
            </a:r>
            <a:endParaRPr lang="en-US" sz="2100" dirty="0"/>
          </a:p>
        </p:txBody>
      </p:sp>
      <p:sp>
        <p:nvSpPr>
          <p:cNvPr id="15" name="Text 12"/>
          <p:cNvSpPr/>
          <p:nvPr/>
        </p:nvSpPr>
        <p:spPr>
          <a:xfrm>
            <a:off x="6467713" y="7069217"/>
            <a:ext cx="7181374" cy="346234"/>
          </a:xfrm>
          <a:prstGeom prst="rect">
            <a:avLst/>
          </a:prstGeom>
          <a:noFill/>
          <a:ln/>
        </p:spPr>
        <p:txBody>
          <a:bodyPr wrap="none" lIns="0" tIns="0" rIns="0" bIns="0" rtlCol="0" anchor="t"/>
          <a:lstStyle/>
          <a:p>
            <a:pPr marL="0" indent="0" algn="l">
              <a:lnSpc>
                <a:spcPts val="2700"/>
              </a:lnSpc>
              <a:buNone/>
            </a:pPr>
            <a:r>
              <a:rPr lang="en-US" sz="1700" dirty="0">
                <a:solidFill>
                  <a:srgbClr val="454240"/>
                </a:solidFill>
                <a:latin typeface="DM Sans" pitchFamily="34" charset="0"/>
                <a:ea typeface="DM Sans" pitchFamily="34" charset="-122"/>
                <a:cs typeface="DM Sans" pitchFamily="34" charset="-120"/>
              </a:rPr>
              <a:t>Обеспечивает работу сетевых приложений и их протоколов</a:t>
            </a:r>
            <a:endParaRPr lang="en-US" sz="1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55771" y="358140"/>
            <a:ext cx="4754880" cy="406956"/>
          </a:xfrm>
          <a:prstGeom prst="rect">
            <a:avLst/>
          </a:prstGeom>
          <a:noFill/>
          <a:ln/>
        </p:spPr>
        <p:txBody>
          <a:bodyPr wrap="none" lIns="0" tIns="0" rIns="0" bIns="0" rtlCol="0" anchor="t"/>
          <a:lstStyle/>
          <a:p>
            <a:pPr marL="0" indent="0" algn="l">
              <a:lnSpc>
                <a:spcPts val="3200"/>
              </a:lnSpc>
              <a:buNone/>
            </a:pPr>
            <a:r>
              <a:rPr lang="en-US" sz="2550" dirty="0">
                <a:solidFill>
                  <a:srgbClr val="5C4E3D"/>
                </a:solidFill>
                <a:latin typeface="Libre Baskerville" pitchFamily="34" charset="0"/>
                <a:ea typeface="Libre Baskerville" pitchFamily="34" charset="-122"/>
                <a:cs typeface="Libre Baskerville" pitchFamily="34" charset="-120"/>
              </a:rPr>
              <a:t>Настройка и Проверка VLAN</a:t>
            </a:r>
            <a:endParaRPr lang="en-US" sz="2550" dirty="0"/>
          </a:p>
        </p:txBody>
      </p:sp>
      <p:sp>
        <p:nvSpPr>
          <p:cNvPr id="3" name="Text 1"/>
          <p:cNvSpPr/>
          <p:nvPr/>
        </p:nvSpPr>
        <p:spPr>
          <a:xfrm>
            <a:off x="455771" y="1025485"/>
            <a:ext cx="13718858" cy="416719"/>
          </a:xfrm>
          <a:prstGeom prst="rect">
            <a:avLst/>
          </a:prstGeom>
          <a:noFill/>
          <a:ln/>
        </p:spPr>
        <p:txBody>
          <a:bodyPr wrap="square" lIns="0" tIns="0" rIns="0" bIns="0" rtlCol="0" anchor="t"/>
          <a:lstStyle/>
          <a:p>
            <a:pPr marL="0" indent="0" algn="l">
              <a:lnSpc>
                <a:spcPts val="1600"/>
              </a:lnSpc>
              <a:buNone/>
            </a:pPr>
            <a:r>
              <a:rPr lang="en-US" sz="1000" dirty="0">
                <a:solidFill>
                  <a:srgbClr val="454240"/>
                </a:solidFill>
                <a:latin typeface="DM Sans" pitchFamily="34" charset="0"/>
                <a:ea typeface="DM Sans" pitchFamily="34" charset="-122"/>
                <a:cs typeface="DM Sans" pitchFamily="34" charset="-120"/>
              </a:rPr>
              <a:t>Для настройки коммутаторов необходимо изменить номера VLAN и тип протокола. В результате получаем 4 порта с VLAN, соответствующими подключенным ПК, и отдельный порт между коммутаторами типа dot1q, пропускающий трафик всех VLAN.</a:t>
            </a:r>
            <a:endParaRPr lang="en-US" sz="1000" dirty="0"/>
          </a:p>
        </p:txBody>
      </p:sp>
      <p:pic>
        <p:nvPicPr>
          <p:cNvPr id="4" name="Image 0" descr="preencoded.png"/>
          <p:cNvPicPr>
            <a:picLocks noChangeAspect="1"/>
          </p:cNvPicPr>
          <p:nvPr/>
        </p:nvPicPr>
        <p:blipFill>
          <a:blip r:embed="rId3"/>
          <a:stretch>
            <a:fillRect/>
          </a:stretch>
        </p:blipFill>
        <p:spPr>
          <a:xfrm>
            <a:off x="455771" y="1735098"/>
            <a:ext cx="6700599" cy="6700599"/>
          </a:xfrm>
          <a:prstGeom prst="rect">
            <a:avLst/>
          </a:prstGeom>
        </p:spPr>
      </p:pic>
      <p:sp>
        <p:nvSpPr>
          <p:cNvPr id="5" name="Text 2"/>
          <p:cNvSpPr/>
          <p:nvPr/>
        </p:nvSpPr>
        <p:spPr>
          <a:xfrm>
            <a:off x="7481649" y="1705808"/>
            <a:ext cx="6700599" cy="416719"/>
          </a:xfrm>
          <a:prstGeom prst="rect">
            <a:avLst/>
          </a:prstGeom>
          <a:noFill/>
          <a:ln/>
        </p:spPr>
        <p:txBody>
          <a:bodyPr wrap="square" lIns="0" tIns="0" rIns="0" bIns="0" rtlCol="0" anchor="t"/>
          <a:lstStyle/>
          <a:p>
            <a:pPr marL="0" indent="0" algn="l">
              <a:lnSpc>
                <a:spcPts val="1600"/>
              </a:lnSpc>
              <a:buNone/>
            </a:pPr>
            <a:r>
              <a:rPr lang="en-US" sz="1000" dirty="0">
                <a:solidFill>
                  <a:srgbClr val="454240"/>
                </a:solidFill>
                <a:latin typeface="DM Sans" pitchFamily="34" charset="0"/>
                <a:ea typeface="DM Sans" pitchFamily="34" charset="-122"/>
                <a:cs typeface="DM Sans" pitchFamily="34" charset="-120"/>
              </a:rPr>
              <a:t>Для проверки соединения используется команда ping. Например, PC1 может соединиться с PC4, PC5, PC8, но не может установить соединение с PC2, PC3, PC6, PC7, так как они находятся в различных VLAN.</a:t>
            </a:r>
            <a:endParaRPr lang="en-US" sz="1000" dirty="0"/>
          </a:p>
        </p:txBody>
      </p:sp>
      <p:pic>
        <p:nvPicPr>
          <p:cNvPr id="6" name="Image 1" descr="preencoded.png"/>
          <p:cNvPicPr>
            <a:picLocks noChangeAspect="1"/>
          </p:cNvPicPr>
          <p:nvPr/>
        </p:nvPicPr>
        <p:blipFill>
          <a:blip r:embed="rId4"/>
          <a:stretch>
            <a:fillRect/>
          </a:stretch>
        </p:blipFill>
        <p:spPr>
          <a:xfrm>
            <a:off x="7481649" y="2268974"/>
            <a:ext cx="6700599" cy="6700599"/>
          </a:xfrm>
          <a:prstGeom prst="rect">
            <a:avLst/>
          </a:prstGeom>
        </p:spPr>
      </p:pic>
      <p:sp>
        <p:nvSpPr>
          <p:cNvPr id="7" name="Text 3"/>
          <p:cNvSpPr/>
          <p:nvPr/>
        </p:nvSpPr>
        <p:spPr>
          <a:xfrm>
            <a:off x="455771" y="9262467"/>
            <a:ext cx="13718858" cy="208359"/>
          </a:xfrm>
          <a:prstGeom prst="rect">
            <a:avLst/>
          </a:prstGeom>
          <a:noFill/>
          <a:ln/>
        </p:spPr>
        <p:txBody>
          <a:bodyPr wrap="none" lIns="0" tIns="0" rIns="0" bIns="0" rtlCol="0" anchor="t"/>
          <a:lstStyle/>
          <a:p>
            <a:pPr marL="0" indent="0" algn="l">
              <a:lnSpc>
                <a:spcPts val="1600"/>
              </a:lnSpc>
              <a:buNone/>
            </a:pPr>
            <a:r>
              <a:rPr lang="en-US" sz="1000" dirty="0">
                <a:solidFill>
                  <a:srgbClr val="454240"/>
                </a:solidFill>
                <a:latin typeface="DM Sans" pitchFamily="34" charset="0"/>
                <a:ea typeface="DM Sans" pitchFamily="34" charset="-122"/>
                <a:cs typeface="DM Sans" pitchFamily="34" charset="-120"/>
              </a:rPr>
              <a:t>Это демонстрирует практические рекомендации по созданию виртуальных локальных сетей.</a:t>
            </a:r>
            <a:endParaRPr lang="en-US" sz="1000" dirty="0"/>
          </a:p>
        </p:txBody>
      </p:sp>
    </p:spTree>
    <p:extLst>
      <p:ext uri="{BB962C8B-B14F-4D97-AF65-F5344CB8AC3E}">
        <p14:creationId xmlns:p14="http://schemas.microsoft.com/office/powerpoint/2010/main" val="2984955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07927"/>
            <a:ext cx="8185309"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Угрозы на канальном уровне</a:t>
            </a:r>
            <a:endParaRPr lang="en-US" sz="4450" dirty="0"/>
          </a:p>
        </p:txBody>
      </p:sp>
      <p:sp>
        <p:nvSpPr>
          <p:cNvPr id="3" name="Shape 1"/>
          <p:cNvSpPr/>
          <p:nvPr/>
        </p:nvSpPr>
        <p:spPr>
          <a:xfrm>
            <a:off x="793790" y="2670334"/>
            <a:ext cx="6407944" cy="1730812"/>
          </a:xfrm>
          <a:prstGeom prst="roundRect">
            <a:avLst>
              <a:gd name="adj" fmla="val 5504"/>
            </a:avLst>
          </a:prstGeom>
          <a:solidFill>
            <a:srgbClr val="FFFDFA"/>
          </a:solidFill>
          <a:ln w="30480">
            <a:solidFill>
              <a:srgbClr val="DDD3BA"/>
            </a:solidFill>
            <a:prstDash val="solid"/>
          </a:ln>
        </p:spPr>
      </p:sp>
      <p:sp>
        <p:nvSpPr>
          <p:cNvPr id="4" name="Shape 2"/>
          <p:cNvSpPr/>
          <p:nvPr/>
        </p:nvSpPr>
        <p:spPr>
          <a:xfrm>
            <a:off x="793790" y="2670334"/>
            <a:ext cx="121920" cy="1730812"/>
          </a:xfrm>
          <a:prstGeom prst="roundRect">
            <a:avLst>
              <a:gd name="adj" fmla="val 78139"/>
            </a:avLst>
          </a:prstGeom>
          <a:solidFill>
            <a:srgbClr val="B88E23"/>
          </a:solidFill>
          <a:ln/>
        </p:spPr>
      </p:sp>
      <p:sp>
        <p:nvSpPr>
          <p:cNvPr id="5" name="Text 3"/>
          <p:cNvSpPr/>
          <p:nvPr/>
        </p:nvSpPr>
        <p:spPr>
          <a:xfrm>
            <a:off x="1173004" y="29276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Подслушивание</a:t>
            </a:r>
            <a:endParaRPr lang="en-US" sz="2200" dirty="0"/>
          </a:p>
        </p:txBody>
      </p:sp>
      <p:sp>
        <p:nvSpPr>
          <p:cNvPr id="6" name="Text 4"/>
          <p:cNvSpPr/>
          <p:nvPr/>
        </p:nvSpPr>
        <p:spPr>
          <a:xfrm>
            <a:off x="1173004" y="3418046"/>
            <a:ext cx="5771436"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Сбор информации без её подмены. </a:t>
            </a:r>
            <a:r>
              <a:rPr lang="en-US" sz="1750" dirty="0">
                <a:solidFill>
                  <a:srgbClr val="B88E23"/>
                </a:solidFill>
                <a:latin typeface="DM Sans" pitchFamily="34" charset="0"/>
                <a:ea typeface="DM Sans" pitchFamily="34" charset="-122"/>
                <a:cs typeface="DM Sans" pitchFamily="34" charset="-120"/>
              </a:rPr>
              <a:t>Нарушает конфиденциальность</a:t>
            </a:r>
            <a:r>
              <a:rPr lang="en-US" sz="1750" dirty="0">
                <a:solidFill>
                  <a:srgbClr val="454240"/>
                </a:solidFill>
                <a:latin typeface="DM Sans" pitchFamily="34" charset="0"/>
                <a:ea typeface="DM Sans" pitchFamily="34" charset="-122"/>
                <a:cs typeface="DM Sans" pitchFamily="34" charset="-120"/>
              </a:rPr>
              <a:t>.</a:t>
            </a:r>
            <a:endParaRPr lang="en-US" sz="1750" dirty="0"/>
          </a:p>
        </p:txBody>
      </p:sp>
      <p:sp>
        <p:nvSpPr>
          <p:cNvPr id="7" name="Shape 5"/>
          <p:cNvSpPr/>
          <p:nvPr/>
        </p:nvSpPr>
        <p:spPr>
          <a:xfrm>
            <a:off x="7428548" y="2670334"/>
            <a:ext cx="6408063" cy="1730812"/>
          </a:xfrm>
          <a:prstGeom prst="roundRect">
            <a:avLst>
              <a:gd name="adj" fmla="val 5504"/>
            </a:avLst>
          </a:prstGeom>
          <a:solidFill>
            <a:srgbClr val="FFFDFA"/>
          </a:solidFill>
          <a:ln w="30480">
            <a:solidFill>
              <a:srgbClr val="DDD3BA"/>
            </a:solidFill>
            <a:prstDash val="solid"/>
          </a:ln>
        </p:spPr>
      </p:sp>
      <p:sp>
        <p:nvSpPr>
          <p:cNvPr id="8" name="Shape 6"/>
          <p:cNvSpPr/>
          <p:nvPr/>
        </p:nvSpPr>
        <p:spPr>
          <a:xfrm>
            <a:off x="7428548" y="2670334"/>
            <a:ext cx="121920" cy="1730812"/>
          </a:xfrm>
          <a:prstGeom prst="roundRect">
            <a:avLst>
              <a:gd name="adj" fmla="val 78139"/>
            </a:avLst>
          </a:prstGeom>
          <a:solidFill>
            <a:srgbClr val="B88E23"/>
          </a:solidFill>
          <a:ln/>
        </p:spPr>
      </p:sp>
      <p:sp>
        <p:nvSpPr>
          <p:cNvPr id="9" name="Text 7"/>
          <p:cNvSpPr/>
          <p:nvPr/>
        </p:nvSpPr>
        <p:spPr>
          <a:xfrm>
            <a:off x="7807762" y="2927628"/>
            <a:ext cx="2979420"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Перехват сообщений</a:t>
            </a:r>
            <a:endParaRPr lang="en-US" sz="2200" dirty="0"/>
          </a:p>
        </p:txBody>
      </p:sp>
      <p:sp>
        <p:nvSpPr>
          <p:cNvPr id="10" name="Text 8"/>
          <p:cNvSpPr/>
          <p:nvPr/>
        </p:nvSpPr>
        <p:spPr>
          <a:xfrm>
            <a:off x="7807762" y="3418046"/>
            <a:ext cx="5771555"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Исходное сообщение подменяется другим. </a:t>
            </a:r>
            <a:r>
              <a:rPr lang="en-US" sz="1750" dirty="0">
                <a:solidFill>
                  <a:srgbClr val="B88E23"/>
                </a:solidFill>
                <a:latin typeface="DM Sans" pitchFamily="34" charset="0"/>
                <a:ea typeface="DM Sans" pitchFamily="34" charset="-122"/>
                <a:cs typeface="DM Sans" pitchFamily="34" charset="-120"/>
              </a:rPr>
              <a:t>Нарушает конфиденциальность и целостность</a:t>
            </a:r>
            <a:r>
              <a:rPr lang="en-US" sz="1750" dirty="0">
                <a:solidFill>
                  <a:srgbClr val="454240"/>
                </a:solidFill>
                <a:latin typeface="DM Sans" pitchFamily="34" charset="0"/>
                <a:ea typeface="DM Sans" pitchFamily="34" charset="-122"/>
                <a:cs typeface="DM Sans" pitchFamily="34" charset="-120"/>
              </a:rPr>
              <a:t>.</a:t>
            </a:r>
            <a:endParaRPr lang="en-US" sz="1750" dirty="0"/>
          </a:p>
        </p:txBody>
      </p:sp>
      <p:sp>
        <p:nvSpPr>
          <p:cNvPr id="11" name="Shape 9"/>
          <p:cNvSpPr/>
          <p:nvPr/>
        </p:nvSpPr>
        <p:spPr>
          <a:xfrm>
            <a:off x="793790" y="4627959"/>
            <a:ext cx="6407944" cy="2093714"/>
          </a:xfrm>
          <a:prstGeom prst="roundRect">
            <a:avLst>
              <a:gd name="adj" fmla="val 4550"/>
            </a:avLst>
          </a:prstGeom>
          <a:solidFill>
            <a:srgbClr val="FFFDFA"/>
          </a:solidFill>
          <a:ln w="30480">
            <a:solidFill>
              <a:srgbClr val="DDD3BA"/>
            </a:solidFill>
            <a:prstDash val="solid"/>
          </a:ln>
        </p:spPr>
      </p:sp>
      <p:sp>
        <p:nvSpPr>
          <p:cNvPr id="12" name="Shape 10"/>
          <p:cNvSpPr/>
          <p:nvPr/>
        </p:nvSpPr>
        <p:spPr>
          <a:xfrm>
            <a:off x="793790" y="4627959"/>
            <a:ext cx="121920" cy="2093714"/>
          </a:xfrm>
          <a:prstGeom prst="roundRect">
            <a:avLst>
              <a:gd name="adj" fmla="val 78139"/>
            </a:avLst>
          </a:prstGeom>
          <a:solidFill>
            <a:srgbClr val="B88E23"/>
          </a:solidFill>
          <a:ln/>
        </p:spPr>
      </p:sp>
      <p:sp>
        <p:nvSpPr>
          <p:cNvPr id="13" name="Text 11"/>
          <p:cNvSpPr/>
          <p:nvPr/>
        </p:nvSpPr>
        <p:spPr>
          <a:xfrm>
            <a:off x="1173004" y="488525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Подмена хоста</a:t>
            </a:r>
            <a:endParaRPr lang="en-US" sz="2200" dirty="0"/>
          </a:p>
        </p:txBody>
      </p:sp>
      <p:sp>
        <p:nvSpPr>
          <p:cNvPr id="14" name="Text 12"/>
          <p:cNvSpPr/>
          <p:nvPr/>
        </p:nvSpPr>
        <p:spPr>
          <a:xfrm>
            <a:off x="1173004" y="5375672"/>
            <a:ext cx="5771436"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Один хост выступает от имени другого. </a:t>
            </a:r>
            <a:r>
              <a:rPr lang="en-US" sz="1750" dirty="0">
                <a:solidFill>
                  <a:srgbClr val="B88E23"/>
                </a:solidFill>
                <a:latin typeface="DM Sans" pitchFamily="34" charset="0"/>
                <a:ea typeface="DM Sans" pitchFamily="34" charset="-122"/>
                <a:cs typeface="DM Sans" pitchFamily="34" charset="-120"/>
              </a:rPr>
              <a:t>Нарушает конфиденциальность и целостность</a:t>
            </a:r>
            <a:r>
              <a:rPr lang="en-US" sz="1750" dirty="0">
                <a:solidFill>
                  <a:srgbClr val="454240"/>
                </a:solidFill>
                <a:latin typeface="DM Sans" pitchFamily="34" charset="0"/>
                <a:ea typeface="DM Sans" pitchFamily="34" charset="-122"/>
                <a:cs typeface="DM Sans" pitchFamily="34" charset="-120"/>
              </a:rPr>
              <a:t>.</a:t>
            </a:r>
            <a:endParaRPr lang="en-US" sz="1750" dirty="0"/>
          </a:p>
        </p:txBody>
      </p:sp>
      <p:sp>
        <p:nvSpPr>
          <p:cNvPr id="15" name="Shape 13"/>
          <p:cNvSpPr/>
          <p:nvPr/>
        </p:nvSpPr>
        <p:spPr>
          <a:xfrm>
            <a:off x="7428548" y="4627959"/>
            <a:ext cx="6408063" cy="2093714"/>
          </a:xfrm>
          <a:prstGeom prst="roundRect">
            <a:avLst>
              <a:gd name="adj" fmla="val 4550"/>
            </a:avLst>
          </a:prstGeom>
          <a:solidFill>
            <a:srgbClr val="FFFDFA"/>
          </a:solidFill>
          <a:ln w="30480">
            <a:solidFill>
              <a:srgbClr val="DDD3BA"/>
            </a:solidFill>
            <a:prstDash val="solid"/>
          </a:ln>
        </p:spPr>
      </p:sp>
      <p:sp>
        <p:nvSpPr>
          <p:cNvPr id="16" name="Shape 14"/>
          <p:cNvSpPr/>
          <p:nvPr/>
        </p:nvSpPr>
        <p:spPr>
          <a:xfrm>
            <a:off x="7428548" y="4627959"/>
            <a:ext cx="121920" cy="2093714"/>
          </a:xfrm>
          <a:prstGeom prst="roundRect">
            <a:avLst>
              <a:gd name="adj" fmla="val 78139"/>
            </a:avLst>
          </a:prstGeom>
          <a:solidFill>
            <a:srgbClr val="B88E23"/>
          </a:solidFill>
          <a:ln/>
        </p:spPr>
      </p:sp>
      <p:sp>
        <p:nvSpPr>
          <p:cNvPr id="17" name="Text 15"/>
          <p:cNvSpPr/>
          <p:nvPr/>
        </p:nvSpPr>
        <p:spPr>
          <a:xfrm>
            <a:off x="7807762" y="488525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DoS-атаки</a:t>
            </a:r>
            <a:endParaRPr lang="en-US" sz="2200" dirty="0"/>
          </a:p>
        </p:txBody>
      </p:sp>
      <p:sp>
        <p:nvSpPr>
          <p:cNvPr id="18" name="Text 16"/>
          <p:cNvSpPr/>
          <p:nvPr/>
        </p:nvSpPr>
        <p:spPr>
          <a:xfrm>
            <a:off x="7807762" y="5375672"/>
            <a:ext cx="5771555"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"Отказ в обслуживании", например, через широковещательный шторм. </a:t>
            </a:r>
            <a:r>
              <a:rPr lang="en-US" sz="1750" dirty="0">
                <a:solidFill>
                  <a:srgbClr val="B88E23"/>
                </a:solidFill>
                <a:latin typeface="DM Sans" pitchFamily="34" charset="0"/>
                <a:ea typeface="DM Sans" pitchFamily="34" charset="-122"/>
                <a:cs typeface="DM Sans" pitchFamily="34" charset="-120"/>
              </a:rPr>
              <a:t>Нарушает доступность</a:t>
            </a:r>
            <a:r>
              <a:rPr lang="en-US" sz="1750" dirty="0">
                <a:solidFill>
                  <a:srgbClr val="454240"/>
                </a:solidFill>
                <a:latin typeface="DM Sans" pitchFamily="34" charset="0"/>
                <a:ea typeface="DM Sans" pitchFamily="34" charset="-122"/>
                <a:cs typeface="DM Sans" pitchFamily="34" charset="-120"/>
              </a:rPr>
              <a: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08842"/>
            <a:ext cx="7386638"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Угрозы на сетевом уровне</a:t>
            </a:r>
            <a:endParaRPr lang="en-US" sz="4450" dirty="0"/>
          </a:p>
        </p:txBody>
      </p:sp>
      <p:sp>
        <p:nvSpPr>
          <p:cNvPr id="4" name="Text 1"/>
          <p:cNvSpPr/>
          <p:nvPr/>
        </p:nvSpPr>
        <p:spPr>
          <a:xfrm>
            <a:off x="793790" y="2461855"/>
            <a:ext cx="3501509" cy="435483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На сетевом уровне в стеке протоколов TCP/IP производится маршрутизация IP-пакетов, позволяющая осуществлять межсетевое взаимодействие независимо от физических, конструктивных и технологических особенностей различных технологий канального уровня.</a:t>
            </a:r>
            <a:endParaRPr lang="en-US" sz="1750" dirty="0"/>
          </a:p>
        </p:txBody>
      </p:sp>
      <p:sp>
        <p:nvSpPr>
          <p:cNvPr id="5" name="Text 2"/>
          <p:cNvSpPr/>
          <p:nvPr/>
        </p:nvSpPr>
        <p:spPr>
          <a:xfrm>
            <a:off x="4856321" y="24845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Основные атаки:</a:t>
            </a:r>
            <a:endParaRPr lang="en-US" sz="2200" dirty="0"/>
          </a:p>
        </p:txBody>
      </p:sp>
      <p:sp>
        <p:nvSpPr>
          <p:cNvPr id="6" name="Text 3"/>
          <p:cNvSpPr/>
          <p:nvPr/>
        </p:nvSpPr>
        <p:spPr>
          <a:xfrm>
            <a:off x="4856321" y="3065740"/>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Подслушивание</a:t>
            </a:r>
            <a:endParaRPr lang="en-US" sz="1750" dirty="0"/>
          </a:p>
        </p:txBody>
      </p:sp>
      <p:sp>
        <p:nvSpPr>
          <p:cNvPr id="7" name="Text 4"/>
          <p:cNvSpPr/>
          <p:nvPr/>
        </p:nvSpPr>
        <p:spPr>
          <a:xfrm>
            <a:off x="4856321" y="3507938"/>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Перехват</a:t>
            </a:r>
            <a:endParaRPr lang="en-US" sz="1750" dirty="0"/>
          </a:p>
        </p:txBody>
      </p:sp>
      <p:sp>
        <p:nvSpPr>
          <p:cNvPr id="8" name="Text 5"/>
          <p:cNvSpPr/>
          <p:nvPr/>
        </p:nvSpPr>
        <p:spPr>
          <a:xfrm>
            <a:off x="4856321" y="3950137"/>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Подмена объекта</a:t>
            </a:r>
            <a:endParaRPr lang="en-US" sz="1750" dirty="0"/>
          </a:p>
        </p:txBody>
      </p:sp>
      <p:sp>
        <p:nvSpPr>
          <p:cNvPr id="9" name="Text 6"/>
          <p:cNvSpPr/>
          <p:nvPr/>
        </p:nvSpPr>
        <p:spPr>
          <a:xfrm>
            <a:off x="4856321" y="4392335"/>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Отказ в обслуживании</a:t>
            </a:r>
            <a:endParaRPr lang="en-US" sz="1750" dirty="0"/>
          </a:p>
        </p:txBody>
      </p:sp>
      <p:sp>
        <p:nvSpPr>
          <p:cNvPr id="10" name="Text 7"/>
          <p:cNvSpPr/>
          <p:nvPr/>
        </p:nvSpPr>
        <p:spPr>
          <a:xfrm>
            <a:off x="4856321" y="4834533"/>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B88E23"/>
                </a:solidFill>
                <a:latin typeface="DM Sans" pitchFamily="34" charset="0"/>
                <a:ea typeface="DM Sans" pitchFamily="34" charset="-122"/>
                <a:cs typeface="DM Sans" pitchFamily="34" charset="-120"/>
              </a:rPr>
              <a:t>Навязывание ложного маршрута</a:t>
            </a:r>
            <a:endParaRPr lang="en-US" sz="1750" dirty="0"/>
          </a:p>
        </p:txBody>
      </p:sp>
      <p:sp>
        <p:nvSpPr>
          <p:cNvPr id="11" name="Text 8"/>
          <p:cNvSpPr/>
          <p:nvPr/>
        </p:nvSpPr>
        <p:spPr>
          <a:xfrm>
            <a:off x="4856321" y="5639633"/>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Подмена IP-адреса</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2093" y="433864"/>
            <a:ext cx="4546997" cy="493038"/>
          </a:xfrm>
          <a:prstGeom prst="rect">
            <a:avLst/>
          </a:prstGeom>
          <a:noFill/>
          <a:ln/>
        </p:spPr>
        <p:txBody>
          <a:bodyPr wrap="none" lIns="0" tIns="0" rIns="0" bIns="0" rtlCol="0" anchor="t"/>
          <a:lstStyle/>
          <a:p>
            <a:pPr marL="0" indent="0" algn="l">
              <a:lnSpc>
                <a:spcPts val="3850"/>
              </a:lnSpc>
              <a:buNone/>
            </a:pPr>
            <a:r>
              <a:rPr lang="en-US" sz="3100" dirty="0">
                <a:solidFill>
                  <a:srgbClr val="5C4E3D"/>
                </a:solidFill>
                <a:latin typeface="Libre Baskerville" pitchFamily="34" charset="0"/>
                <a:ea typeface="Libre Baskerville" pitchFamily="34" charset="-122"/>
                <a:cs typeface="Libre Baskerville" pitchFamily="34" charset="-120"/>
              </a:rPr>
              <a:t>Транспортный уровень</a:t>
            </a:r>
            <a:endParaRPr lang="en-US" sz="3100" dirty="0"/>
          </a:p>
        </p:txBody>
      </p:sp>
      <p:sp>
        <p:nvSpPr>
          <p:cNvPr id="3" name="Text 1"/>
          <p:cNvSpPr/>
          <p:nvPr/>
        </p:nvSpPr>
        <p:spPr>
          <a:xfrm>
            <a:off x="552093" y="1305401"/>
            <a:ext cx="5179576" cy="757238"/>
          </a:xfrm>
          <a:prstGeom prst="rect">
            <a:avLst/>
          </a:prstGeom>
          <a:noFill/>
          <a:ln/>
        </p:spPr>
        <p:txBody>
          <a:bodyPr wrap="square" lIns="0" tIns="0" rIns="0" bIns="0" rtlCol="0" anchor="t"/>
          <a:lstStyle/>
          <a:p>
            <a:pPr marL="0" indent="0" algn="l">
              <a:lnSpc>
                <a:spcPts val="1950"/>
              </a:lnSpc>
              <a:buNone/>
            </a:pPr>
            <a:r>
              <a:rPr lang="en-US" sz="1200" dirty="0">
                <a:solidFill>
                  <a:srgbClr val="454240"/>
                </a:solidFill>
                <a:latin typeface="DM Sans" pitchFamily="34" charset="0"/>
                <a:ea typeface="DM Sans" pitchFamily="34" charset="-122"/>
                <a:cs typeface="DM Sans" pitchFamily="34" charset="-120"/>
              </a:rPr>
              <a:t>На транспортном уровне производится сегментация, передача и сборка сегментов, содержащих информацию с прикладного уровня.</a:t>
            </a:r>
            <a:endParaRPr lang="en-US" sz="1200" dirty="0"/>
          </a:p>
        </p:txBody>
      </p:sp>
      <p:sp>
        <p:nvSpPr>
          <p:cNvPr id="4" name="Text 2"/>
          <p:cNvSpPr/>
          <p:nvPr/>
        </p:nvSpPr>
        <p:spPr>
          <a:xfrm>
            <a:off x="552093" y="2204561"/>
            <a:ext cx="5179576" cy="252413"/>
          </a:xfrm>
          <a:prstGeom prst="rect">
            <a:avLst/>
          </a:prstGeom>
          <a:noFill/>
          <a:ln/>
        </p:spPr>
        <p:txBody>
          <a:bodyPr wrap="none" lIns="0" tIns="0" rIns="0" bIns="0" rtlCol="0" anchor="t"/>
          <a:lstStyle/>
          <a:p>
            <a:pPr marL="0" indent="0" algn="l">
              <a:lnSpc>
                <a:spcPts val="1950"/>
              </a:lnSpc>
              <a:buNone/>
            </a:pPr>
            <a:r>
              <a:rPr lang="en-US" sz="1200" dirty="0">
                <a:solidFill>
                  <a:srgbClr val="454240"/>
                </a:solidFill>
                <a:latin typeface="DM Sans" pitchFamily="34" charset="0"/>
                <a:ea typeface="DM Sans" pitchFamily="34" charset="-122"/>
                <a:cs typeface="DM Sans" pitchFamily="34" charset="-120"/>
              </a:rPr>
              <a:t>Передача может осуществляться:</a:t>
            </a:r>
            <a:endParaRPr lang="en-US" sz="1200" dirty="0"/>
          </a:p>
        </p:txBody>
      </p:sp>
      <p:sp>
        <p:nvSpPr>
          <p:cNvPr id="5" name="Text 3"/>
          <p:cNvSpPr/>
          <p:nvPr/>
        </p:nvSpPr>
        <p:spPr>
          <a:xfrm>
            <a:off x="552093" y="2598896"/>
            <a:ext cx="5179576"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454240"/>
                </a:solidFill>
                <a:latin typeface="DM Sans" pitchFamily="34" charset="0"/>
                <a:ea typeface="DM Sans" pitchFamily="34" charset="-122"/>
                <a:cs typeface="DM Sans" pitchFamily="34" charset="-120"/>
              </a:rPr>
              <a:t>С установлением виртуального соединения (TCP)</a:t>
            </a:r>
            <a:endParaRPr lang="en-US" sz="1200" dirty="0"/>
          </a:p>
        </p:txBody>
      </p:sp>
      <p:sp>
        <p:nvSpPr>
          <p:cNvPr id="6" name="Text 4"/>
          <p:cNvSpPr/>
          <p:nvPr/>
        </p:nvSpPr>
        <p:spPr>
          <a:xfrm>
            <a:off x="552093" y="2906435"/>
            <a:ext cx="5179576"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454240"/>
                </a:solidFill>
                <a:latin typeface="DM Sans" pitchFamily="34" charset="0"/>
                <a:ea typeface="DM Sans" pitchFamily="34" charset="-122"/>
                <a:cs typeface="DM Sans" pitchFamily="34" charset="-120"/>
              </a:rPr>
              <a:t>Без установления соединения (UDP)</a:t>
            </a:r>
            <a:endParaRPr lang="en-US" sz="1200" dirty="0"/>
          </a:p>
        </p:txBody>
      </p:sp>
      <p:pic>
        <p:nvPicPr>
          <p:cNvPr id="7" name="Image 0" descr="preencoded.png"/>
          <p:cNvPicPr>
            <a:picLocks noChangeAspect="1"/>
          </p:cNvPicPr>
          <p:nvPr/>
        </p:nvPicPr>
        <p:blipFill>
          <a:blip r:embed="rId3"/>
          <a:stretch>
            <a:fillRect/>
          </a:stretch>
        </p:blipFill>
        <p:spPr>
          <a:xfrm>
            <a:off x="6124099" y="1340882"/>
            <a:ext cx="7961709" cy="79617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56429"/>
            <a:ext cx="9110186"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Угрозы на транспортном уровне</a:t>
            </a:r>
            <a:endParaRPr lang="en-US" sz="4450" dirty="0"/>
          </a:p>
        </p:txBody>
      </p:sp>
      <p:pic>
        <p:nvPicPr>
          <p:cNvPr id="3" name="Image 0" descr="preencoded.png"/>
          <p:cNvPicPr>
            <a:picLocks noChangeAspect="1"/>
          </p:cNvPicPr>
          <p:nvPr/>
        </p:nvPicPr>
        <p:blipFill>
          <a:blip r:embed="rId3"/>
          <a:stretch>
            <a:fillRect/>
          </a:stretch>
        </p:blipFill>
        <p:spPr>
          <a:xfrm>
            <a:off x="793790" y="2118836"/>
            <a:ext cx="6521410" cy="907256"/>
          </a:xfrm>
          <a:prstGeom prst="rect">
            <a:avLst/>
          </a:prstGeom>
        </p:spPr>
      </p:pic>
      <p:sp>
        <p:nvSpPr>
          <p:cNvPr id="4" name="Text 1"/>
          <p:cNvSpPr/>
          <p:nvPr/>
        </p:nvSpPr>
        <p:spPr>
          <a:xfrm>
            <a:off x="1020604" y="32529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SYN-flooding</a:t>
            </a:r>
            <a:endParaRPr lang="en-US" sz="2200" dirty="0"/>
          </a:p>
        </p:txBody>
      </p:sp>
      <p:sp>
        <p:nvSpPr>
          <p:cNvPr id="5" name="Text 2"/>
          <p:cNvSpPr/>
          <p:nvPr/>
        </p:nvSpPr>
        <p:spPr>
          <a:xfrm>
            <a:off x="1020604" y="3743325"/>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Скрытый отказ в обслуживании, вызванный штормом запросов на установление TCP-соединений</a:t>
            </a:r>
            <a:endParaRPr lang="en-US" sz="1750" dirty="0"/>
          </a:p>
        </p:txBody>
      </p:sp>
      <p:pic>
        <p:nvPicPr>
          <p:cNvPr id="6" name="Image 1" descr="preencoded.png"/>
          <p:cNvPicPr>
            <a:picLocks noChangeAspect="1"/>
          </p:cNvPicPr>
          <p:nvPr/>
        </p:nvPicPr>
        <p:blipFill>
          <a:blip r:embed="rId4"/>
          <a:stretch>
            <a:fillRect/>
          </a:stretch>
        </p:blipFill>
        <p:spPr>
          <a:xfrm>
            <a:off x="7315200" y="2118836"/>
            <a:ext cx="6521410" cy="907256"/>
          </a:xfrm>
          <a:prstGeom prst="rect">
            <a:avLst/>
          </a:prstGeom>
        </p:spPr>
      </p:pic>
      <p:sp>
        <p:nvSpPr>
          <p:cNvPr id="7" name="Text 3"/>
          <p:cNvSpPr/>
          <p:nvPr/>
        </p:nvSpPr>
        <p:spPr>
          <a:xfrm>
            <a:off x="7542014" y="3252907"/>
            <a:ext cx="5390078"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Пакеты с нестандартными атрибутами</a:t>
            </a:r>
            <a:endParaRPr lang="en-US" sz="2200" dirty="0"/>
          </a:p>
        </p:txBody>
      </p:sp>
      <p:sp>
        <p:nvSpPr>
          <p:cNvPr id="8" name="Text 4"/>
          <p:cNvSpPr/>
          <p:nvPr/>
        </p:nvSpPr>
        <p:spPr>
          <a:xfrm>
            <a:off x="7542014" y="3743325"/>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Явный отказ в обслуживании: "Land", "TearDrop", "Bonk", "Nuke", "UDP-bomb", "Ping Death"</a:t>
            </a:r>
            <a:endParaRPr lang="en-US" sz="1750" dirty="0"/>
          </a:p>
        </p:txBody>
      </p:sp>
      <p:pic>
        <p:nvPicPr>
          <p:cNvPr id="9" name="Image 2" descr="preencoded.png"/>
          <p:cNvPicPr>
            <a:picLocks noChangeAspect="1"/>
          </p:cNvPicPr>
          <p:nvPr/>
        </p:nvPicPr>
        <p:blipFill>
          <a:blip r:embed="rId5"/>
          <a:stretch>
            <a:fillRect/>
          </a:stretch>
        </p:blipFill>
        <p:spPr>
          <a:xfrm>
            <a:off x="793790" y="4695944"/>
            <a:ext cx="6521410" cy="907256"/>
          </a:xfrm>
          <a:prstGeom prst="rect">
            <a:avLst/>
          </a:prstGeom>
        </p:spPr>
      </p:pic>
      <p:sp>
        <p:nvSpPr>
          <p:cNvPr id="10" name="Text 5"/>
          <p:cNvSpPr/>
          <p:nvPr/>
        </p:nvSpPr>
        <p:spPr>
          <a:xfrm>
            <a:off x="1020604" y="5830014"/>
            <a:ext cx="4345424"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Подмена доверенного объекта</a:t>
            </a:r>
            <a:endParaRPr lang="en-US" sz="2200" dirty="0"/>
          </a:p>
        </p:txBody>
      </p:sp>
      <p:sp>
        <p:nvSpPr>
          <p:cNvPr id="11" name="Text 6"/>
          <p:cNvSpPr/>
          <p:nvPr/>
        </p:nvSpPr>
        <p:spPr>
          <a:xfrm>
            <a:off x="1020604" y="6320433"/>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Передача сообщений от имени доверенного объекта с присвоением его прав доступа</a:t>
            </a:r>
            <a:endParaRPr lang="en-US" sz="1750" dirty="0"/>
          </a:p>
        </p:txBody>
      </p:sp>
      <p:pic>
        <p:nvPicPr>
          <p:cNvPr id="12" name="Image 3" descr="preencoded.png"/>
          <p:cNvPicPr>
            <a:picLocks noChangeAspect="1"/>
          </p:cNvPicPr>
          <p:nvPr/>
        </p:nvPicPr>
        <p:blipFill>
          <a:blip r:embed="rId6"/>
          <a:stretch>
            <a:fillRect/>
          </a:stretch>
        </p:blipFill>
        <p:spPr>
          <a:xfrm>
            <a:off x="7315200" y="4695944"/>
            <a:ext cx="6521410" cy="907256"/>
          </a:xfrm>
          <a:prstGeom prst="rect">
            <a:avLst/>
          </a:prstGeom>
        </p:spPr>
      </p:pic>
      <p:sp>
        <p:nvSpPr>
          <p:cNvPr id="13" name="Text 7"/>
          <p:cNvSpPr/>
          <p:nvPr/>
        </p:nvSpPr>
        <p:spPr>
          <a:xfrm>
            <a:off x="7542014" y="5830014"/>
            <a:ext cx="3091934"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Сканирование портов</a:t>
            </a:r>
            <a:endParaRPr lang="en-US" sz="2200" dirty="0"/>
          </a:p>
        </p:txBody>
      </p:sp>
      <p:sp>
        <p:nvSpPr>
          <p:cNvPr id="14" name="Text 8"/>
          <p:cNvSpPr/>
          <p:nvPr/>
        </p:nvSpPr>
        <p:spPr>
          <a:xfrm>
            <a:off x="7542014" y="6320433"/>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Сетевая разведка для определения открытых портов и функционирующих сетевых служб</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1638" y="566976"/>
            <a:ext cx="5373172" cy="644366"/>
          </a:xfrm>
          <a:prstGeom prst="rect">
            <a:avLst/>
          </a:prstGeom>
          <a:noFill/>
          <a:ln/>
        </p:spPr>
        <p:txBody>
          <a:bodyPr wrap="none" lIns="0" tIns="0" rIns="0" bIns="0" rtlCol="0" anchor="t"/>
          <a:lstStyle/>
          <a:p>
            <a:pPr marL="0" indent="0" algn="l">
              <a:lnSpc>
                <a:spcPts val="5050"/>
              </a:lnSpc>
              <a:buNone/>
            </a:pPr>
            <a:r>
              <a:rPr lang="en-US" sz="4050" dirty="0">
                <a:solidFill>
                  <a:srgbClr val="5C4E3D"/>
                </a:solidFill>
                <a:latin typeface="Libre Baskerville" pitchFamily="34" charset="0"/>
                <a:ea typeface="Libre Baskerville" pitchFamily="34" charset="-122"/>
                <a:cs typeface="Libre Baskerville" pitchFamily="34" charset="-120"/>
              </a:rPr>
              <a:t>Прикладной уровень</a:t>
            </a:r>
            <a:endParaRPr lang="en-US" sz="4050" dirty="0"/>
          </a:p>
        </p:txBody>
      </p:sp>
      <p:sp>
        <p:nvSpPr>
          <p:cNvPr id="3" name="Text 1"/>
          <p:cNvSpPr/>
          <p:nvPr/>
        </p:nvSpPr>
        <p:spPr>
          <a:xfrm>
            <a:off x="721638" y="1706047"/>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На прикладном уровне работает большинство сетевых приложений, имеющих собственные протоколы обмена информацией:</a:t>
            </a:r>
            <a:endParaRPr lang="en-US" sz="1600" dirty="0"/>
          </a:p>
        </p:txBody>
      </p:sp>
      <p:sp>
        <p:nvSpPr>
          <p:cNvPr id="4" name="Text 2"/>
          <p:cNvSpPr/>
          <p:nvPr/>
        </p:nvSpPr>
        <p:spPr>
          <a:xfrm>
            <a:off x="721638" y="2881313"/>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HTTP - для веб-браузеров</a:t>
            </a:r>
            <a:endParaRPr lang="en-US" sz="1600" dirty="0"/>
          </a:p>
        </p:txBody>
      </p:sp>
      <p:sp>
        <p:nvSpPr>
          <p:cNvPr id="5" name="Text 3"/>
          <p:cNvSpPr/>
          <p:nvPr/>
        </p:nvSpPr>
        <p:spPr>
          <a:xfrm>
            <a:off x="721638" y="3283387"/>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FTP - для передачи файлов</a:t>
            </a:r>
            <a:endParaRPr lang="en-US" sz="1600" dirty="0"/>
          </a:p>
        </p:txBody>
      </p:sp>
      <p:sp>
        <p:nvSpPr>
          <p:cNvPr id="6" name="Text 4"/>
          <p:cNvSpPr/>
          <p:nvPr/>
        </p:nvSpPr>
        <p:spPr>
          <a:xfrm>
            <a:off x="721638" y="3685461"/>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SMTP - для электронной почты</a:t>
            </a:r>
            <a:endParaRPr lang="en-US" sz="1600" dirty="0"/>
          </a:p>
        </p:txBody>
      </p:sp>
      <p:sp>
        <p:nvSpPr>
          <p:cNvPr id="7" name="Text 5"/>
          <p:cNvSpPr/>
          <p:nvPr/>
        </p:nvSpPr>
        <p:spPr>
          <a:xfrm>
            <a:off x="721638" y="4087535"/>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SSH - для защищенного удаленного доступа</a:t>
            </a:r>
            <a:endParaRPr lang="en-US" sz="1600" dirty="0"/>
          </a:p>
        </p:txBody>
      </p:sp>
      <p:sp>
        <p:nvSpPr>
          <p:cNvPr id="8" name="Text 6"/>
          <p:cNvSpPr/>
          <p:nvPr/>
        </p:nvSpPr>
        <p:spPr>
          <a:xfrm>
            <a:off x="721638" y="4489609"/>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DNS - для разрешения доменных имен</a:t>
            </a:r>
            <a:endParaRPr lang="en-US" sz="1600" dirty="0"/>
          </a:p>
        </p:txBody>
      </p:sp>
      <p:sp>
        <p:nvSpPr>
          <p:cNvPr id="9" name="Text 7"/>
          <p:cNvSpPr/>
          <p:nvPr/>
        </p:nvSpPr>
        <p:spPr>
          <a:xfrm>
            <a:off x="721638" y="4891683"/>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И многие другие</a:t>
            </a:r>
            <a:endParaRPr lang="en-US" sz="1600" dirty="0"/>
          </a:p>
        </p:txBody>
      </p:sp>
      <p:pic>
        <p:nvPicPr>
          <p:cNvPr id="10" name="Image 0" descr="preencoded.png"/>
          <p:cNvPicPr>
            <a:picLocks noChangeAspect="1"/>
          </p:cNvPicPr>
          <p:nvPr/>
        </p:nvPicPr>
        <p:blipFill>
          <a:blip r:embed="rId3"/>
          <a:stretch>
            <a:fillRect/>
          </a:stretch>
        </p:blipFill>
        <p:spPr>
          <a:xfrm>
            <a:off x="7574280" y="1752481"/>
            <a:ext cx="6342102" cy="63421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4736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Угрозы на прикладном уровне (часть 1)</a:t>
            </a:r>
            <a:endParaRPr lang="en-US" sz="4450" dirty="0"/>
          </a:p>
        </p:txBody>
      </p:sp>
      <p:sp>
        <p:nvSpPr>
          <p:cNvPr id="4" name="Shape 1"/>
          <p:cNvSpPr/>
          <p:nvPr/>
        </p:nvSpPr>
        <p:spPr>
          <a:xfrm>
            <a:off x="793790" y="2605088"/>
            <a:ext cx="3664744" cy="2819519"/>
          </a:xfrm>
          <a:prstGeom prst="roundRect">
            <a:avLst>
              <a:gd name="adj" fmla="val 3379"/>
            </a:avLst>
          </a:prstGeom>
          <a:solidFill>
            <a:srgbClr val="FFFDFA"/>
          </a:solidFill>
          <a:ln w="30480">
            <a:solidFill>
              <a:srgbClr val="DDD3BA"/>
            </a:solidFill>
            <a:prstDash val="solid"/>
          </a:ln>
        </p:spPr>
      </p:sp>
      <p:sp>
        <p:nvSpPr>
          <p:cNvPr id="5" name="Text 2"/>
          <p:cNvSpPr/>
          <p:nvPr/>
        </p:nvSpPr>
        <p:spPr>
          <a:xfrm>
            <a:off x="1051084" y="28623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Парольные атаки</a:t>
            </a:r>
            <a:endParaRPr lang="en-US" sz="2200" dirty="0"/>
          </a:p>
        </p:txBody>
      </p:sp>
      <p:sp>
        <p:nvSpPr>
          <p:cNvPr id="6" name="Text 3"/>
          <p:cNvSpPr/>
          <p:nvPr/>
        </p:nvSpPr>
        <p:spPr>
          <a:xfrm>
            <a:off x="1051084" y="3352800"/>
            <a:ext cx="3150156" cy="1814513"/>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Направлены на конкретные приложения или учетные записи пользователя, реализуемые с использованием сетей</a:t>
            </a:r>
            <a:endParaRPr lang="en-US" sz="1750" dirty="0"/>
          </a:p>
        </p:txBody>
      </p:sp>
      <p:sp>
        <p:nvSpPr>
          <p:cNvPr id="7" name="Shape 4"/>
          <p:cNvSpPr/>
          <p:nvPr/>
        </p:nvSpPr>
        <p:spPr>
          <a:xfrm>
            <a:off x="4685348" y="2605088"/>
            <a:ext cx="3664863" cy="2819519"/>
          </a:xfrm>
          <a:prstGeom prst="roundRect">
            <a:avLst>
              <a:gd name="adj" fmla="val 3379"/>
            </a:avLst>
          </a:prstGeom>
          <a:solidFill>
            <a:srgbClr val="FFFDFA"/>
          </a:solidFill>
          <a:ln w="30480">
            <a:solidFill>
              <a:srgbClr val="DDD3BA"/>
            </a:solidFill>
            <a:prstDash val="solid"/>
          </a:ln>
        </p:spPr>
      </p:sp>
      <p:sp>
        <p:nvSpPr>
          <p:cNvPr id="8" name="Text 5"/>
          <p:cNvSpPr/>
          <p:nvPr/>
        </p:nvSpPr>
        <p:spPr>
          <a:xfrm>
            <a:off x="4942642" y="28623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Атаки на серверы</a:t>
            </a:r>
            <a:endParaRPr lang="en-US" sz="2200" dirty="0"/>
          </a:p>
        </p:txBody>
      </p:sp>
      <p:sp>
        <p:nvSpPr>
          <p:cNvPr id="9" name="Text 6"/>
          <p:cNvSpPr/>
          <p:nvPr/>
        </p:nvSpPr>
        <p:spPr>
          <a:xfrm>
            <a:off x="4942642" y="3352800"/>
            <a:ext cx="3150275" cy="145161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Атаки на DHCP и DNS-серверы, нарушающие их нормальное функционирование</a:t>
            </a:r>
            <a:endParaRPr lang="en-US" sz="1750" dirty="0"/>
          </a:p>
        </p:txBody>
      </p:sp>
      <p:sp>
        <p:nvSpPr>
          <p:cNvPr id="10" name="Shape 7"/>
          <p:cNvSpPr/>
          <p:nvPr/>
        </p:nvSpPr>
        <p:spPr>
          <a:xfrm>
            <a:off x="793790" y="5651421"/>
            <a:ext cx="7556421" cy="1730812"/>
          </a:xfrm>
          <a:prstGeom prst="roundRect">
            <a:avLst>
              <a:gd name="adj" fmla="val 5504"/>
            </a:avLst>
          </a:prstGeom>
          <a:solidFill>
            <a:srgbClr val="FFFDFA"/>
          </a:solidFill>
          <a:ln w="30480">
            <a:solidFill>
              <a:srgbClr val="DDD3BA"/>
            </a:solidFill>
            <a:prstDash val="solid"/>
          </a:ln>
        </p:spPr>
      </p:sp>
      <p:sp>
        <p:nvSpPr>
          <p:cNvPr id="11" name="Text 8"/>
          <p:cNvSpPr/>
          <p:nvPr/>
        </p:nvSpPr>
        <p:spPr>
          <a:xfrm>
            <a:off x="1051084" y="5908715"/>
            <a:ext cx="3356372"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Уязвимости протоколов</a:t>
            </a:r>
            <a:endParaRPr lang="en-US" sz="2200" dirty="0"/>
          </a:p>
        </p:txBody>
      </p:sp>
      <p:sp>
        <p:nvSpPr>
          <p:cNvPr id="12" name="Text 9"/>
          <p:cNvSpPr/>
          <p:nvPr/>
        </p:nvSpPr>
        <p:spPr>
          <a:xfrm>
            <a:off x="1051084" y="6399133"/>
            <a:ext cx="7041832"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Атаки, использующие уязвимости протоколов прикладного уровня: FTP, HTTP, POP, Telnet и других</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454944"/>
            <a:ext cx="11145083"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Угрозы на прикладном уровне (часть 2)</a:t>
            </a:r>
            <a:endParaRPr lang="en-US" sz="4450" dirty="0"/>
          </a:p>
        </p:txBody>
      </p:sp>
      <p:sp>
        <p:nvSpPr>
          <p:cNvPr id="3" name="Shape 1"/>
          <p:cNvSpPr/>
          <p:nvPr/>
        </p:nvSpPr>
        <p:spPr>
          <a:xfrm>
            <a:off x="793790" y="2617351"/>
            <a:ext cx="4196358" cy="4157186"/>
          </a:xfrm>
          <a:prstGeom prst="roundRect">
            <a:avLst>
              <a:gd name="adj" fmla="val 2292"/>
            </a:avLst>
          </a:prstGeom>
          <a:solidFill>
            <a:srgbClr val="F7EDD4"/>
          </a:solidFill>
          <a:ln w="7620">
            <a:solidFill>
              <a:srgbClr val="DDD3BA"/>
            </a:solidFill>
            <a:prstDash val="solid"/>
          </a:ln>
        </p:spPr>
      </p:sp>
      <p:sp>
        <p:nvSpPr>
          <p:cNvPr id="4" name="Text 2"/>
          <p:cNvSpPr/>
          <p:nvPr/>
        </p:nvSpPr>
        <p:spPr>
          <a:xfrm>
            <a:off x="1028224" y="2851785"/>
            <a:ext cx="3577709"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Вредоносные программы</a:t>
            </a:r>
            <a:endParaRPr lang="en-US" sz="2200" dirty="0"/>
          </a:p>
        </p:txBody>
      </p:sp>
      <p:sp>
        <p:nvSpPr>
          <p:cNvPr id="5" name="Text 3"/>
          <p:cNvSpPr/>
          <p:nvPr/>
        </p:nvSpPr>
        <p:spPr>
          <a:xfrm>
            <a:off x="1028224" y="3342203"/>
            <a:ext cx="3727490" cy="1814513"/>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Атаки программно-математического воздействия с использованием вредоносных программ, распространяемых по сети:</a:t>
            </a:r>
            <a:endParaRPr lang="en-US" sz="1750" dirty="0"/>
          </a:p>
        </p:txBody>
      </p:sp>
      <p:sp>
        <p:nvSpPr>
          <p:cNvPr id="6" name="Text 4"/>
          <p:cNvSpPr/>
          <p:nvPr/>
        </p:nvSpPr>
        <p:spPr>
          <a:xfrm>
            <a:off x="1028224" y="5292804"/>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Сетевые и почтовые черви</a:t>
            </a:r>
            <a:endParaRPr lang="en-US" sz="1750" dirty="0"/>
          </a:p>
        </p:txBody>
      </p:sp>
      <p:sp>
        <p:nvSpPr>
          <p:cNvPr id="7" name="Text 5"/>
          <p:cNvSpPr/>
          <p:nvPr/>
        </p:nvSpPr>
        <p:spPr>
          <a:xfrm>
            <a:off x="1028224" y="5735003"/>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Файловые вирусы</a:t>
            </a:r>
            <a:endParaRPr lang="en-US" sz="1750" dirty="0"/>
          </a:p>
        </p:txBody>
      </p:sp>
      <p:sp>
        <p:nvSpPr>
          <p:cNvPr id="8" name="Text 6"/>
          <p:cNvSpPr/>
          <p:nvPr/>
        </p:nvSpPr>
        <p:spPr>
          <a:xfrm>
            <a:off x="1028224" y="6177201"/>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Троянские программы</a:t>
            </a:r>
            <a:endParaRPr lang="en-US" sz="1750" dirty="0"/>
          </a:p>
        </p:txBody>
      </p:sp>
      <p:sp>
        <p:nvSpPr>
          <p:cNvPr id="9" name="Shape 7"/>
          <p:cNvSpPr/>
          <p:nvPr/>
        </p:nvSpPr>
        <p:spPr>
          <a:xfrm>
            <a:off x="5216962" y="2617351"/>
            <a:ext cx="4196358" cy="4157186"/>
          </a:xfrm>
          <a:prstGeom prst="roundRect">
            <a:avLst>
              <a:gd name="adj" fmla="val 2292"/>
            </a:avLst>
          </a:prstGeom>
          <a:solidFill>
            <a:srgbClr val="F7EDD4"/>
          </a:solidFill>
          <a:ln w="7620">
            <a:solidFill>
              <a:srgbClr val="DDD3BA"/>
            </a:solidFill>
            <a:prstDash val="solid"/>
          </a:ln>
        </p:spPr>
      </p:sp>
      <p:sp>
        <p:nvSpPr>
          <p:cNvPr id="10" name="Text 8"/>
          <p:cNvSpPr/>
          <p:nvPr/>
        </p:nvSpPr>
        <p:spPr>
          <a:xfrm>
            <a:off x="5451396" y="28517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Уязвимости ПО</a:t>
            </a:r>
            <a:endParaRPr lang="en-US" sz="2200" dirty="0"/>
          </a:p>
        </p:txBody>
      </p:sp>
      <p:sp>
        <p:nvSpPr>
          <p:cNvPr id="11" name="Text 9"/>
          <p:cNvSpPr/>
          <p:nvPr/>
        </p:nvSpPr>
        <p:spPr>
          <a:xfrm>
            <a:off x="5451396" y="3342203"/>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Атаки, эксплуатирующие уязвимости системного и прикладного программного обеспечения</a:t>
            </a:r>
            <a:endParaRPr lang="en-US" sz="1750" dirty="0"/>
          </a:p>
        </p:txBody>
      </p:sp>
      <p:sp>
        <p:nvSpPr>
          <p:cNvPr id="12" name="Shape 10"/>
          <p:cNvSpPr/>
          <p:nvPr/>
        </p:nvSpPr>
        <p:spPr>
          <a:xfrm>
            <a:off x="9640133" y="2617351"/>
            <a:ext cx="4196358" cy="4157186"/>
          </a:xfrm>
          <a:prstGeom prst="roundRect">
            <a:avLst>
              <a:gd name="adj" fmla="val 2292"/>
            </a:avLst>
          </a:prstGeom>
          <a:solidFill>
            <a:srgbClr val="F7EDD4"/>
          </a:solidFill>
          <a:ln w="7620">
            <a:solidFill>
              <a:srgbClr val="DDD3BA"/>
            </a:solidFill>
            <a:prstDash val="solid"/>
          </a:ln>
        </p:spPr>
      </p:sp>
      <p:sp>
        <p:nvSpPr>
          <p:cNvPr id="13" name="Text 11"/>
          <p:cNvSpPr/>
          <p:nvPr/>
        </p:nvSpPr>
        <p:spPr>
          <a:xfrm>
            <a:off x="9874568" y="2851785"/>
            <a:ext cx="3727490"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Недекларированные возможности</a:t>
            </a:r>
            <a:endParaRPr lang="en-US" sz="2200" dirty="0"/>
          </a:p>
        </p:txBody>
      </p:sp>
      <p:sp>
        <p:nvSpPr>
          <p:cNvPr id="14" name="Text 12"/>
          <p:cNvSpPr/>
          <p:nvPr/>
        </p:nvSpPr>
        <p:spPr>
          <a:xfrm>
            <a:off x="9874568" y="3696533"/>
            <a:ext cx="3727490" cy="1814513"/>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Атаки, использующие недекларированные возможности системного и прикладного программного обеспечения</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1225</Words>
  <Application>Microsoft Office PowerPoint</Application>
  <PresentationFormat>Произвольный</PresentationFormat>
  <Paragraphs>156</Paragraphs>
  <Slides>20</Slides>
  <Notes>20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20</vt:i4>
      </vt:variant>
    </vt:vector>
  </HeadingPairs>
  <TitlesOfParts>
    <vt:vector size="25" baseType="lpstr">
      <vt:lpstr>Calibri</vt:lpstr>
      <vt:lpstr>DM Sans</vt:lpstr>
      <vt:lpstr>Libre Baskerville</vt:lpstr>
      <vt:lpstr>Arial</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Irina</dc:creator>
  <cp:lastModifiedBy>Irina</cp:lastModifiedBy>
  <cp:revision>2</cp:revision>
  <dcterms:created xsi:type="dcterms:W3CDTF">2025-09-05T15:51:33Z</dcterms:created>
  <dcterms:modified xsi:type="dcterms:W3CDTF">2025-09-05T15:54:26Z</dcterms:modified>
</cp:coreProperties>
</file>